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62" r:id="rId5"/>
    <p:sldId id="259" r:id="rId6"/>
    <p:sldId id="260" r:id="rId7"/>
    <p:sldId id="268" r:id="rId8"/>
    <p:sldId id="269" r:id="rId9"/>
    <p:sldId id="270" r:id="rId10"/>
    <p:sldId id="271" r:id="rId11"/>
    <p:sldId id="272" r:id="rId12"/>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FDE"/>
    <a:srgbClr val="8694FF"/>
    <a:srgbClr val="7B8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56" autoAdjust="0"/>
  </p:normalViewPr>
  <p:slideViewPr>
    <p:cSldViewPr>
      <p:cViewPr varScale="1">
        <p:scale>
          <a:sx n="42" d="100"/>
          <a:sy n="42" d="100"/>
        </p:scale>
        <p:origin x="1426" y="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6D12C2A0-C58B-4B88-A74B-38064E0D0435}" type="datetimeFigureOut">
              <a:rPr lang="en-US" smtClean="0"/>
              <a:t>5/30/2024</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DCC54AD-9671-46DC-BD55-E108A50EBD5E}" type="slidenum">
              <a:rPr lang="en-US" smtClean="0"/>
              <a:t>‹#›</a:t>
            </a:fld>
            <a:endParaRPr lang="en-US"/>
          </a:p>
        </p:txBody>
      </p:sp>
    </p:spTree>
    <p:extLst>
      <p:ext uri="{BB962C8B-B14F-4D97-AF65-F5344CB8AC3E}">
        <p14:creationId xmlns:p14="http://schemas.microsoft.com/office/powerpoint/2010/main" val="81566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0" i="0" dirty="0">
                <a:solidFill>
                  <a:srgbClr val="1A1A3A"/>
                </a:solidFill>
                <a:effectLst/>
              </a:rPr>
              <a:t>Gebėjimai naudotis technologiniais medijų siūlomais instrumentais ir programomis, tokiais kaip interneto paieškos sistemos ar asmeninių paskyrų kūrimas socialiniuose tinkluose, tiesiogiai nurodo į įgūdžius, o siekiniai suprasti, analizuoti, vertinti turinį ir savo pažangą – į </a:t>
            </a:r>
            <a:r>
              <a:rPr lang="lt-LT" b="0" i="0" dirty="0" err="1">
                <a:solidFill>
                  <a:srgbClr val="1A1A3A"/>
                </a:solidFill>
                <a:effectLst/>
              </a:rPr>
              <a:t>episteminį</a:t>
            </a:r>
            <a:r>
              <a:rPr lang="lt-LT" b="0" i="0" dirty="0">
                <a:solidFill>
                  <a:srgbClr val="1A1A3A"/>
                </a:solidFill>
                <a:effectLst/>
              </a:rPr>
              <a:t> žinojimą ir žinias. </a:t>
            </a:r>
          </a:p>
          <a:p>
            <a:pPr algn="just"/>
            <a:endParaRPr lang="lt-LT" b="0" i="0" dirty="0">
              <a:solidFill>
                <a:srgbClr val="1A1A3A"/>
              </a:solidFill>
              <a:effectLst/>
            </a:endParaRPr>
          </a:p>
          <a:p>
            <a:pPr algn="just"/>
            <a:r>
              <a:rPr lang="lt-LT" b="0" i="0" dirty="0">
                <a:solidFill>
                  <a:srgbClr val="1A1A3A"/>
                </a:solidFill>
                <a:effectLst/>
              </a:rPr>
              <a:t>Taigi, ugdantis </a:t>
            </a:r>
            <a:r>
              <a:rPr lang="lt-LT" b="1" i="0" dirty="0">
                <a:solidFill>
                  <a:srgbClr val="7B8AF6"/>
                </a:solidFill>
                <a:effectLst/>
              </a:rPr>
              <a:t>medijų raštingumą</a:t>
            </a:r>
            <a:r>
              <a:rPr lang="lt-LT" b="0" i="0" dirty="0">
                <a:solidFill>
                  <a:srgbClr val="1A1A3A"/>
                </a:solidFill>
                <a:effectLst/>
              </a:rPr>
              <a:t> neužteks tik gerai „žinoti“: tarkime, kaip patikrinti faktus, kokius pasirinkti interneto įrankius, kur ieškoti patikimo šaltinio, sakyti, kad žinau, kas yra žurnalistika ir pan. Visa tai būtina „naudoti“ ir taikyti: nuolat stebėti ir skaityti kokybišką žurnalistiką, analizuoti socialinių tinklų pranešimus, plačiau neskleisti ir nesidalyti nepatikima ir nepatikrinta informacija.</a:t>
            </a:r>
          </a:p>
          <a:p>
            <a:pPr algn="just"/>
            <a:endParaRPr lang="lt-LT" b="0" i="0" dirty="0">
              <a:solidFill>
                <a:srgbClr val="1A1A3A"/>
              </a:solidFill>
              <a:effectLst/>
            </a:endParaRPr>
          </a:p>
          <a:p>
            <a:pPr algn="just"/>
            <a:r>
              <a:rPr lang="lt-LT" b="0" i="0" dirty="0">
                <a:solidFill>
                  <a:srgbClr val="1A1A3A"/>
                </a:solidFill>
                <a:effectLst/>
              </a:rPr>
              <a:t>Medijų įgalintas sąmoningumas gimsta šių trijų žingsnių – mąstymo, vertinimo ir veiksmo – visumoje: patirti informaciją; atpažinti ir įvertinti, kas vyksta; fiksuoti naują mintį ir žengti kitą žingsnį.</a:t>
            </a: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1</a:t>
            </a:fld>
            <a:endParaRPr lang="en-US"/>
          </a:p>
        </p:txBody>
      </p:sp>
    </p:spTree>
    <p:extLst>
      <p:ext uri="{BB962C8B-B14F-4D97-AF65-F5344CB8AC3E}">
        <p14:creationId xmlns:p14="http://schemas.microsoft.com/office/powerpoint/2010/main" val="181447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latin typeface="Seaford" panose="00000500000000000000" pitchFamily="2" charset="0"/>
              </a:rPr>
              <a:t>Kaip jaučiausi atlikdamas užduotį?</a:t>
            </a:r>
            <a:endParaRPr lang="en-US" sz="1200" dirty="0">
              <a:latin typeface="Seaford" panose="000005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latin typeface="Seaford" panose="00000500000000000000" pitchFamily="2" charset="0"/>
              </a:rPr>
              <a:t>Koks žinojimas / žinios būtų padėjęs atlikti šią užduotį?</a:t>
            </a:r>
            <a:endParaRPr lang="en-US" sz="1200" dirty="0">
              <a:latin typeface="Seaford" panose="000005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latin typeface="Seaford" panose="00000500000000000000" pitchFamily="2" charset="0"/>
              </a:rPr>
              <a:t>Su kokiais sunkumais susidūriau?</a:t>
            </a:r>
            <a:endParaRPr lang="en-US" sz="1200" dirty="0">
              <a:latin typeface="Seaford" panose="000005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latin typeface="Seaford" panose="00000500000000000000" pitchFamily="2" charset="0"/>
              </a:rPr>
              <a:t>Kas patiko atliekant šią užduotį?</a:t>
            </a:r>
            <a:endParaRPr lang="en-US" sz="1200" dirty="0">
              <a:latin typeface="Seaford" panose="00000500000000000000" pitchFamily="2" charset="0"/>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10</a:t>
            </a:fld>
            <a:endParaRPr lang="en-US"/>
          </a:p>
        </p:txBody>
      </p:sp>
    </p:spTree>
    <p:extLst>
      <p:ext uri="{BB962C8B-B14F-4D97-AF65-F5344CB8AC3E}">
        <p14:creationId xmlns:p14="http://schemas.microsoft.com/office/powerpoint/2010/main" val="226947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b="0" i="0" dirty="0">
                <a:solidFill>
                  <a:srgbClr val="1A1A3A"/>
                </a:solidFill>
                <a:effectLst/>
              </a:rPr>
              <a:t>Moksleiviai paruošia pristatymą: grupės sukurtas darbas (medijų produktas) gali būti </a:t>
            </a:r>
            <a:r>
              <a:rPr lang="lt-LT" b="0" i="0" dirty="0" err="1">
                <a:solidFill>
                  <a:srgbClr val="1A1A3A"/>
                </a:solidFill>
                <a:effectLst/>
              </a:rPr>
              <a:t>fotopasakojimas</a:t>
            </a:r>
            <a:r>
              <a:rPr lang="lt-LT" b="0" i="0" dirty="0">
                <a:solidFill>
                  <a:srgbClr val="1A1A3A"/>
                </a:solidFill>
                <a:effectLst/>
              </a:rPr>
              <a:t> (nuotraukos su paaiškinimais / citatomis, dienoraštis, piešinys).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b="0" i="0" dirty="0">
              <a:solidFill>
                <a:srgbClr val="1A1A3A"/>
              </a:solidFill>
              <a:effectLst/>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b="0" i="0" dirty="0">
                <a:solidFill>
                  <a:srgbClr val="1A1A3A"/>
                </a:solidFill>
                <a:effectLst/>
              </a:rPr>
              <a:t>Jeigu užduodamas pasiruošimas kitai pamokai: </a:t>
            </a:r>
            <a:r>
              <a:rPr lang="lt-LT" b="0" i="0" dirty="0" err="1">
                <a:solidFill>
                  <a:srgbClr val="1A1A3A"/>
                </a:solidFill>
                <a:effectLst/>
              </a:rPr>
              <a:t>tinklalaidė</a:t>
            </a:r>
            <a:r>
              <a:rPr lang="lt-LT" b="0" i="0" dirty="0">
                <a:solidFill>
                  <a:srgbClr val="1A1A3A"/>
                </a:solidFill>
                <a:effectLst/>
              </a:rPr>
              <a:t>, </a:t>
            </a:r>
            <a:r>
              <a:rPr lang="lt-LT" b="0" i="0" dirty="0" err="1">
                <a:solidFill>
                  <a:srgbClr val="1A1A3A"/>
                </a:solidFill>
                <a:effectLst/>
              </a:rPr>
              <a:t>videokūrinys</a:t>
            </a:r>
            <a:r>
              <a:rPr lang="lt-LT" b="0" i="0" dirty="0">
                <a:solidFill>
                  <a:srgbClr val="1A1A3A"/>
                </a:solidFill>
                <a:effectLst/>
              </a:rPr>
              <a:t>, tinka visi kūrybiški būdai.</a:t>
            </a:r>
            <a:endParaRPr lang="en-US" sz="1200" dirty="0">
              <a:latin typeface="Seaford" panose="00000500000000000000" pitchFamily="2" charset="0"/>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11</a:t>
            </a:fld>
            <a:endParaRPr lang="en-US"/>
          </a:p>
        </p:txBody>
      </p:sp>
    </p:spTree>
    <p:extLst>
      <p:ext uri="{BB962C8B-B14F-4D97-AF65-F5344CB8AC3E}">
        <p14:creationId xmlns:p14="http://schemas.microsoft.com/office/powerpoint/2010/main" val="138373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1" dirty="0"/>
              <a:t>Pamokos tikslas</a:t>
            </a:r>
            <a:r>
              <a:rPr lang="lt-LT" b="0" dirty="0"/>
              <a:t> – </a:t>
            </a:r>
            <a:r>
              <a:rPr lang="lt-LT" b="0" i="0" dirty="0">
                <a:solidFill>
                  <a:srgbClr val="1A1A3A"/>
                </a:solidFill>
                <a:effectLst/>
              </a:rPr>
              <a:t>ugdyti gebėjimą stebėti ir suprasti informacijos objektus mokyklos, miesto ar kitoje aplinkoje, žiniasklaidoje ar internete. </a:t>
            </a:r>
          </a:p>
          <a:p>
            <a:pPr algn="just"/>
            <a:endParaRPr lang="lt-LT" b="0" i="0" dirty="0">
              <a:solidFill>
                <a:srgbClr val="1A1A3A"/>
              </a:solidFill>
              <a:effectLst/>
            </a:endParaRPr>
          </a:p>
          <a:p>
            <a:pPr algn="just"/>
            <a:r>
              <a:rPr lang="lt-LT" b="0" i="0" dirty="0">
                <a:solidFill>
                  <a:srgbClr val="1A1A3A"/>
                </a:solidFill>
                <a:effectLst/>
              </a:rPr>
              <a:t>Tam reikia pereiti nuo pasyvaus stebėjimo prie aktyvaus aplinkoje ir įvairiose informacijos formose esančių užuominų ir reikšmių interpretavimo.</a:t>
            </a:r>
            <a:endParaRPr lang="en-US" b="1" dirty="0"/>
          </a:p>
        </p:txBody>
      </p:sp>
      <p:sp>
        <p:nvSpPr>
          <p:cNvPr id="4" name="Slide Number Placeholder 3"/>
          <p:cNvSpPr>
            <a:spLocks noGrp="1"/>
          </p:cNvSpPr>
          <p:nvPr>
            <p:ph type="sldNum" sz="quarter" idx="5"/>
          </p:nvPr>
        </p:nvSpPr>
        <p:spPr/>
        <p:txBody>
          <a:bodyPr/>
          <a:lstStyle/>
          <a:p>
            <a:fld id="{2DCC54AD-9671-46DC-BD55-E108A50EBD5E}" type="slidenum">
              <a:rPr lang="en-US" smtClean="0"/>
              <a:t>2</a:t>
            </a:fld>
            <a:endParaRPr lang="en-US"/>
          </a:p>
        </p:txBody>
      </p:sp>
    </p:spTree>
    <p:extLst>
      <p:ext uri="{BB962C8B-B14F-4D97-AF65-F5344CB8AC3E}">
        <p14:creationId xmlns:p14="http://schemas.microsoft.com/office/powerpoint/2010/main" val="397134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1" dirty="0"/>
              <a:t>Pamokos uždaviniai</a:t>
            </a:r>
            <a:r>
              <a:rPr lang="lt-LT" b="0" dirty="0"/>
              <a:t>:</a:t>
            </a:r>
          </a:p>
          <a:p>
            <a:pPr marL="228600" indent="-228600" algn="just">
              <a:buFont typeface="+mj-lt"/>
              <a:buAutoNum type="arabicPeriod"/>
            </a:pPr>
            <a:r>
              <a:rPr lang="lt-LT" b="0" i="0" dirty="0">
                <a:solidFill>
                  <a:srgbClr val="1A1A3A"/>
                </a:solidFill>
                <a:effectLst/>
                <a:latin typeface="YAFdJpYtCxE 1"/>
              </a:rPr>
              <a:t>Atpažinti informacinius objektus esančius jus supančioje aplinkoje bei pabandyti suprasti jų reikšmę platesniame medijų kontekste.</a:t>
            </a:r>
            <a:endParaRPr lang="lt-LT" dirty="0">
              <a:solidFill>
                <a:srgbClr val="1A1A3A"/>
              </a:solidFill>
              <a:effectLst/>
              <a:latin typeface="YAFdJpYtCxE 1"/>
            </a:endParaRPr>
          </a:p>
          <a:p>
            <a:pPr marL="228600" indent="-228600" algn="just">
              <a:buFont typeface="+mj-lt"/>
              <a:buAutoNum type="arabicPeriod"/>
            </a:pPr>
            <a:r>
              <a:rPr lang="lt-LT" b="0" i="0" dirty="0">
                <a:solidFill>
                  <a:srgbClr val="1A1A3A"/>
                </a:solidFill>
                <a:effectLst/>
                <a:latin typeface="YAFdJpYtCxE 1"/>
              </a:rPr>
              <a:t>Ugdyti gebėjimą kritiškai mąstyti apie informacinę aplinką.</a:t>
            </a:r>
            <a:endParaRPr lang="lt-LT"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3</a:t>
            </a:fld>
            <a:endParaRPr lang="en-US"/>
          </a:p>
        </p:txBody>
      </p:sp>
    </p:spTree>
    <p:extLst>
      <p:ext uri="{BB962C8B-B14F-4D97-AF65-F5344CB8AC3E}">
        <p14:creationId xmlns:p14="http://schemas.microsoft.com/office/powerpoint/2010/main" val="231217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dirty="0"/>
              <a:t>Pagalvokite ir atsakykite į pateiktus klausimus:</a:t>
            </a:r>
          </a:p>
          <a:p>
            <a:pPr algn="just"/>
            <a:endParaRPr lang="lt-LT" dirty="0"/>
          </a:p>
          <a:p>
            <a:pPr marL="171450" indent="-171450" algn="just">
              <a:buFont typeface="Arial" panose="020B0604020202020204" pitchFamily="34" charset="0"/>
              <a:buChar char="•"/>
            </a:pPr>
            <a:r>
              <a:rPr lang="en-US" b="0" i="0" dirty="0">
                <a:solidFill>
                  <a:srgbClr val="1A1A3A"/>
                </a:solidFill>
                <a:effectLst/>
                <a:latin typeface="YAFdJpYtCxE 1"/>
              </a:rPr>
              <a:t>Kas </a:t>
            </a:r>
            <a:r>
              <a:rPr lang="en-US" b="0" i="0" dirty="0" err="1">
                <a:solidFill>
                  <a:srgbClr val="1A1A3A"/>
                </a:solidFill>
                <a:effectLst/>
                <a:latin typeface="YAFdJpYtCxE 1"/>
              </a:rPr>
              <a:t>jums</a:t>
            </a:r>
            <a:r>
              <a:rPr lang="en-US" b="0" i="0" dirty="0">
                <a:solidFill>
                  <a:srgbClr val="1A1A3A"/>
                </a:solidFill>
                <a:effectLst/>
                <a:latin typeface="YAFdJpYtCxE 1"/>
              </a:rPr>
              <a:t> </a:t>
            </a:r>
            <a:r>
              <a:rPr lang="en-US" b="0" i="0" dirty="0" err="1">
                <a:solidFill>
                  <a:srgbClr val="1A1A3A"/>
                </a:solidFill>
                <a:effectLst/>
                <a:latin typeface="YAFdJpYtCxE 1"/>
              </a:rPr>
              <a:t>yra</a:t>
            </a:r>
            <a:r>
              <a:rPr lang="en-US" b="0" i="0" dirty="0">
                <a:solidFill>
                  <a:srgbClr val="1A1A3A"/>
                </a:solidFill>
                <a:effectLst/>
                <a:latin typeface="YAFdJpYtCxE 1"/>
              </a:rPr>
              <a:t> </a:t>
            </a:r>
            <a:r>
              <a:rPr lang="en-US" b="0" i="0" dirty="0" err="1">
                <a:solidFill>
                  <a:srgbClr val="1A1A3A"/>
                </a:solidFill>
                <a:effectLst/>
                <a:latin typeface="YAFdJpYtCxE 1"/>
              </a:rPr>
              <a:t>medijos</a:t>
            </a:r>
            <a:r>
              <a:rPr lang="en-US" b="0" i="0" dirty="0">
                <a:solidFill>
                  <a:srgbClr val="1A1A3A"/>
                </a:solidFill>
                <a:effectLst/>
                <a:latin typeface="YAFdJpYtCxE 1"/>
              </a:rPr>
              <a:t>?</a:t>
            </a:r>
            <a:endParaRPr lang="en-US" dirty="0">
              <a:solidFill>
                <a:srgbClr val="1A1A3A"/>
              </a:solidFill>
              <a:effectLst/>
              <a:latin typeface="YAFdJpYtCxE 1"/>
            </a:endParaRPr>
          </a:p>
          <a:p>
            <a:pPr marL="171450" indent="-171450" algn="just">
              <a:buFont typeface="Arial" panose="020B0604020202020204" pitchFamily="34" charset="0"/>
              <a:buChar char="•"/>
            </a:pPr>
            <a:r>
              <a:rPr lang="en-US" b="0" i="0" dirty="0">
                <a:solidFill>
                  <a:srgbClr val="1A1A3A"/>
                </a:solidFill>
                <a:effectLst/>
                <a:latin typeface="YAFdJpYtCxE 1"/>
              </a:rPr>
              <a:t>O kas </a:t>
            </a:r>
            <a:r>
              <a:rPr lang="en-US" b="0" i="0" dirty="0" err="1">
                <a:solidFill>
                  <a:srgbClr val="1A1A3A"/>
                </a:solidFill>
                <a:effectLst/>
                <a:latin typeface="YAFdJpYtCxE 1"/>
              </a:rPr>
              <a:t>yra</a:t>
            </a:r>
            <a:r>
              <a:rPr lang="en-US" b="0" i="0" dirty="0">
                <a:solidFill>
                  <a:srgbClr val="1A1A3A"/>
                </a:solidFill>
                <a:effectLst/>
                <a:latin typeface="YAFdJpYtCxE 1"/>
              </a:rPr>
              <a:t> </a:t>
            </a:r>
            <a:r>
              <a:rPr lang="en-US" b="0" i="0" dirty="0" err="1">
                <a:solidFill>
                  <a:srgbClr val="1A1A3A"/>
                </a:solidFill>
                <a:effectLst/>
                <a:latin typeface="YAFdJpYtCxE 1"/>
              </a:rPr>
              <a:t>informaciniai</a:t>
            </a:r>
            <a:r>
              <a:rPr lang="en-US" b="0" i="0" dirty="0">
                <a:solidFill>
                  <a:srgbClr val="1A1A3A"/>
                </a:solidFill>
                <a:effectLst/>
                <a:latin typeface="YAFdJpYtCxE 1"/>
              </a:rPr>
              <a:t> </a:t>
            </a:r>
            <a:r>
              <a:rPr lang="en-US" b="0" i="0" dirty="0" err="1">
                <a:solidFill>
                  <a:srgbClr val="1A1A3A"/>
                </a:solidFill>
                <a:effectLst/>
                <a:latin typeface="YAFdJpYtCxE 1"/>
              </a:rPr>
              <a:t>objektai</a:t>
            </a:r>
            <a:r>
              <a:rPr lang="en-US" b="0" i="0" dirty="0">
                <a:solidFill>
                  <a:srgbClr val="1A1A3A"/>
                </a:solidFill>
                <a:effectLst/>
                <a:latin typeface="YAFdJpYtCxE 1"/>
              </a:rPr>
              <a:t>?</a:t>
            </a:r>
            <a:endParaRPr lang="en-US" dirty="0">
              <a:solidFill>
                <a:srgbClr val="1A1A3A"/>
              </a:solidFill>
              <a:effectLst/>
              <a:latin typeface="YAFdJpYtCxE 1"/>
            </a:endParaRPr>
          </a:p>
          <a:p>
            <a:pPr marL="0" indent="0" algn="jus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4</a:t>
            </a:fld>
            <a:endParaRPr lang="en-US"/>
          </a:p>
        </p:txBody>
      </p:sp>
    </p:spTree>
    <p:extLst>
      <p:ext uri="{BB962C8B-B14F-4D97-AF65-F5344CB8AC3E}">
        <p14:creationId xmlns:p14="http://schemas.microsoft.com/office/powerpoint/2010/main" val="325613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0" i="0" dirty="0">
                <a:solidFill>
                  <a:srgbClr val="1A1A3A"/>
                </a:solidFill>
                <a:effectLst/>
              </a:rPr>
              <a:t>Šiuolaikiniuose kontekstuose žodis </a:t>
            </a:r>
            <a:r>
              <a:rPr lang="lt-LT" b="1" i="0" dirty="0">
                <a:solidFill>
                  <a:srgbClr val="7B8AF6"/>
                </a:solidFill>
                <a:effectLst/>
              </a:rPr>
              <a:t>„medija“ arba „medijos“</a:t>
            </a:r>
            <a:r>
              <a:rPr lang="lt-LT" b="0" i="0" dirty="0">
                <a:solidFill>
                  <a:srgbClr val="1A1A3A"/>
                </a:solidFill>
                <a:effectLst/>
              </a:rPr>
              <a:t> nurodo ne tik į tradiciškai įprastą žiniasklaidos tipą, kaip kad spauda, radijas ir televizija, bet mūsų dėmesį kreipia į visas informacijos ir komunikacijos terpes ir priemones, kuriomis siekiama komunikuoti ir kuriose talpinamas informacinis turinys. </a:t>
            </a:r>
          </a:p>
          <a:p>
            <a:pPr algn="just"/>
            <a:endParaRPr lang="lt-LT" b="0" i="0" dirty="0">
              <a:solidFill>
                <a:srgbClr val="1A1A3A"/>
              </a:solidFill>
              <a:effectLst/>
            </a:endParaRPr>
          </a:p>
          <a:p>
            <a:pPr algn="just"/>
            <a:r>
              <a:rPr lang="lt-LT" b="0" i="0" dirty="0">
                <a:solidFill>
                  <a:srgbClr val="1A1A3A"/>
                </a:solidFill>
                <a:effectLst/>
              </a:rPr>
              <a:t>Medija gali būti fotografija, kinas, internetas. </a:t>
            </a:r>
          </a:p>
          <a:p>
            <a:pPr algn="just"/>
            <a:endParaRPr lang="lt-LT" b="0" i="0" dirty="0">
              <a:solidFill>
                <a:srgbClr val="1A1A3A"/>
              </a:solidFill>
              <a:effectLst/>
            </a:endParaRPr>
          </a:p>
          <a:p>
            <a:pPr algn="just"/>
            <a:r>
              <a:rPr lang="lt-LT" b="0" i="0" dirty="0">
                <a:solidFill>
                  <a:srgbClr val="1A1A3A"/>
                </a:solidFill>
                <a:effectLst/>
              </a:rPr>
              <a:t>Įvairiausias socialinių tinklų medijas savo veikloje aktyviai naudoja visi – nuo paprastų žmonių iki politikos, verslo, mokslo, sporto, populiariosios kultūros veikėjų. </a:t>
            </a:r>
          </a:p>
          <a:p>
            <a:pPr algn="just"/>
            <a:endParaRPr lang="lt-LT" b="0" i="0" dirty="0">
              <a:solidFill>
                <a:srgbClr val="1A1A3A"/>
              </a:solidFill>
              <a:effectLst/>
            </a:endParaRPr>
          </a:p>
          <a:p>
            <a:pPr algn="just"/>
            <a:r>
              <a:rPr lang="lt-LT" b="0" i="0" dirty="0">
                <a:solidFill>
                  <a:srgbClr val="1A1A3A"/>
                </a:solidFill>
                <a:effectLst/>
              </a:rPr>
              <a:t>Medijomis gali būti kuriamas menas (</a:t>
            </a:r>
            <a:r>
              <a:rPr lang="lt-LT" b="1" i="0" dirty="0">
                <a:solidFill>
                  <a:srgbClr val="7B8AF6"/>
                </a:solidFill>
                <a:effectLst/>
              </a:rPr>
              <a:t>medijų menas</a:t>
            </a:r>
            <a:r>
              <a:rPr lang="lt-LT" b="0" i="0" dirty="0">
                <a:solidFill>
                  <a:srgbClr val="1A1A3A"/>
                </a:solidFill>
                <a:effectLst/>
              </a:rPr>
              <a:t>).</a:t>
            </a:r>
          </a:p>
        </p:txBody>
      </p:sp>
      <p:sp>
        <p:nvSpPr>
          <p:cNvPr id="4" name="Slide Number Placeholder 3"/>
          <p:cNvSpPr>
            <a:spLocks noGrp="1"/>
          </p:cNvSpPr>
          <p:nvPr>
            <p:ph type="sldNum" sz="quarter" idx="5"/>
          </p:nvPr>
        </p:nvSpPr>
        <p:spPr/>
        <p:txBody>
          <a:bodyPr/>
          <a:lstStyle/>
          <a:p>
            <a:fld id="{2DCC54AD-9671-46DC-BD55-E108A50EBD5E}" type="slidenum">
              <a:rPr lang="en-US" smtClean="0"/>
              <a:t>5</a:t>
            </a:fld>
            <a:endParaRPr lang="en-US"/>
          </a:p>
        </p:txBody>
      </p:sp>
    </p:spTree>
    <p:extLst>
      <p:ext uri="{BB962C8B-B14F-4D97-AF65-F5344CB8AC3E}">
        <p14:creationId xmlns:p14="http://schemas.microsoft.com/office/powerpoint/2010/main" val="2534586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1" i="0" dirty="0">
                <a:solidFill>
                  <a:srgbClr val="7B8AF6"/>
                </a:solidFill>
                <a:effectLst/>
              </a:rPr>
              <a:t>Informaciniais </a:t>
            </a:r>
            <a:r>
              <a:rPr lang="lt-LT" b="1" i="0" dirty="0" err="1">
                <a:solidFill>
                  <a:srgbClr val="7B8AF6"/>
                </a:solidFill>
                <a:effectLst/>
              </a:rPr>
              <a:t>ob﻿jektais</a:t>
            </a:r>
            <a:r>
              <a:rPr lang="lt-LT" b="0" i="0" dirty="0">
                <a:solidFill>
                  <a:srgbClr val="1A1A3A"/>
                </a:solidFill>
                <a:effectLst/>
              </a:rPr>
              <a:t> galime laikyti fizinius arba skaitmeninius objektus, kurie yra naudojami informacijai perduoti / perteikti arba saugoti, pavyzdžiui, plakatai, reklaminiai stendai, ženklai, spausdintinė medžiaga, kompiuteriai, vaizdo kameros ir kt. esantys mūsų informacinėje aplinkoje.</a:t>
            </a: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6</a:t>
            </a:fld>
            <a:endParaRPr lang="en-US"/>
          </a:p>
        </p:txBody>
      </p:sp>
    </p:spTree>
    <p:extLst>
      <p:ext uri="{BB962C8B-B14F-4D97-AF65-F5344CB8AC3E}">
        <p14:creationId xmlns:p14="http://schemas.microsoft.com/office/powerpoint/2010/main" val="1463521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0" i="0" dirty="0">
                <a:solidFill>
                  <a:srgbClr val="1A1A3A"/>
                </a:solidFill>
                <a:effectLst/>
              </a:rPr>
              <a:t>Moksleiviams paaiškinama interaktyvi „</a:t>
            </a:r>
            <a:r>
              <a:rPr lang="lt-LT" b="0" i="0" dirty="0" err="1">
                <a:solidFill>
                  <a:srgbClr val="1A1A3A"/>
                </a:solidFill>
                <a:effectLst/>
              </a:rPr>
              <a:t>vaikščiotuvių</a:t>
            </a:r>
            <a:r>
              <a:rPr lang="lt-LT" b="0" i="0" dirty="0">
                <a:solidFill>
                  <a:srgbClr val="1A1A3A"/>
                </a:solidFill>
                <a:effectLst/>
              </a:rPr>
              <a:t>“ užduotis:</a:t>
            </a:r>
          </a:p>
          <a:p>
            <a:pPr algn="just"/>
            <a:endParaRPr lang="lt-LT" b="0" i="0" dirty="0">
              <a:solidFill>
                <a:srgbClr val="1A1A3A"/>
              </a:solidFill>
              <a:effectLst/>
              <a:latin typeface="YAFdJpYtCxE 1"/>
            </a:endParaRPr>
          </a:p>
          <a:p>
            <a:pPr marL="171450" indent="-171450" algn="just">
              <a:buFont typeface="Arial" panose="020B0604020202020204" pitchFamily="34" charset="0"/>
              <a:buChar char="•"/>
            </a:pPr>
            <a:r>
              <a:rPr lang="lt-LT" b="0" i="0" dirty="0">
                <a:solidFill>
                  <a:srgbClr val="1A1A3A"/>
                </a:solidFill>
                <a:effectLst/>
                <a:latin typeface="YAFdJpYtCxE 1"/>
              </a:rPr>
              <a:t>Porose ar mažose grupėse moksleiviai pasirenka „maršrutą“ (tai gali būti erdvė mokykloje (viduje), mokyklos kieme, klasėje) ir šioje aplinkoje ieško ir dokumentuoja įvairius „ženklus“, t. y. objektus, žinutes, matomus ir atvira akimi nematomus dalykus. Pavyzdžiui, mokykloje įrengtos kameros, telefonai, plakatai, paveikslai, lipdukai, knygos ir kiti informaciniai objektai.</a:t>
            </a:r>
            <a:endParaRPr lang="lt-LT" dirty="0">
              <a:solidFill>
                <a:srgbClr val="1A1A3A"/>
              </a:solidFill>
              <a:effectLst/>
              <a:latin typeface="YAFdJpYtCxE 1"/>
            </a:endParaRPr>
          </a:p>
          <a:p>
            <a:pPr marL="171450" indent="-171450" algn="just">
              <a:buFont typeface="Arial" panose="020B0604020202020204" pitchFamily="34" charset="0"/>
              <a:buChar char="•"/>
            </a:pPr>
            <a:r>
              <a:rPr lang="lt-LT" b="0" i="0" dirty="0">
                <a:solidFill>
                  <a:srgbClr val="1A1A3A"/>
                </a:solidFill>
                <a:effectLst/>
                <a:latin typeface="YAFdJpYtCxE 1"/>
              </a:rPr>
              <a:t>Išsiaiškinę užduotį, moksleiviai pasiskirsto vaidmenimis (maršruto planuotojas / (-a), rašytojas / (-a), fotografas / (-ė), dizaineris / (-ė), žurnalistas / (-ė), ... vaidmenys gali apsijungti, t. y. vienas žmogus gali turėti kelias užduotis).</a:t>
            </a:r>
            <a:endParaRPr lang="lt-LT" dirty="0">
              <a:solidFill>
                <a:srgbClr val="1A1A3A"/>
              </a:solidFill>
              <a:effectLst/>
              <a:latin typeface="YAFdJpYtCxE 1"/>
            </a:endParaRPr>
          </a:p>
          <a:p>
            <a:pPr marL="171450" indent="-171450" algn="just">
              <a:buFont typeface="Arial" panose="020B0604020202020204" pitchFamily="34" charset="0"/>
              <a:buChar char="•"/>
            </a:pPr>
            <a:r>
              <a:rPr lang="lt-LT" b="0" i="0" dirty="0">
                <a:solidFill>
                  <a:srgbClr val="1A1A3A"/>
                </a:solidFill>
                <a:effectLst/>
                <a:latin typeface="YAFdJpYtCxE 1"/>
              </a:rPr>
              <a:t>Susiplanavusios maršrutą (pradžią, suplanuotus stabtelėjimus, pabaigą) visos grupelės pajuda savo numatytomis kryptimis. Kaip pagalbinę medžiagą, moksleiviams galima duoti „Ženklų skaitymo“ atmintinę.</a:t>
            </a:r>
            <a:endParaRPr lang="lt-LT" dirty="0">
              <a:solidFill>
                <a:srgbClr val="1A1A3A"/>
              </a:solidFill>
              <a:effectLst/>
              <a:latin typeface="YAFdJpYtCxE 1"/>
            </a:endParaRPr>
          </a:p>
          <a:p>
            <a:pPr marL="171450" indent="-171450" algn="just">
              <a:buFont typeface="Arial" panose="020B0604020202020204" pitchFamily="34" charset="0"/>
              <a:buChar char="•"/>
            </a:pPr>
            <a:r>
              <a:rPr lang="lt-LT" b="0" i="0" dirty="0">
                <a:solidFill>
                  <a:srgbClr val="1A1A3A"/>
                </a:solidFill>
                <a:effectLst/>
                <a:latin typeface="YAFdJpYtCxE 1"/>
              </a:rPr>
              <a:t>Atradę „ženklą“ (medijų ar informacijos objektą), skiria laiko jį „perskaityti“: diskutuoja, fiksuoja (fotografuoja), aiškinasi, atlieka tyrimą ar interviu.</a:t>
            </a:r>
            <a:endParaRPr lang="lt-LT" dirty="0">
              <a:solidFill>
                <a:srgbClr val="1A1A3A"/>
              </a:solidFill>
              <a:effectLst/>
              <a:latin typeface="YAFdJpYtCxE 1"/>
            </a:endParaRPr>
          </a:p>
          <a:p>
            <a:pPr algn="just"/>
            <a:endParaRPr lang="lt-LT"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7</a:t>
            </a:fld>
            <a:endParaRPr lang="en-US"/>
          </a:p>
        </p:txBody>
      </p:sp>
    </p:spTree>
    <p:extLst>
      <p:ext uri="{BB962C8B-B14F-4D97-AF65-F5344CB8AC3E}">
        <p14:creationId xmlns:p14="http://schemas.microsoft.com/office/powerpoint/2010/main" val="417817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0" i="0" dirty="0">
                <a:solidFill>
                  <a:srgbClr val="1A1A3A"/>
                </a:solidFill>
                <a:effectLst/>
              </a:rPr>
              <a:t>„</a:t>
            </a:r>
            <a:r>
              <a:rPr lang="lt-LT" b="1" i="0" dirty="0">
                <a:solidFill>
                  <a:srgbClr val="7B8AF6"/>
                </a:solidFill>
                <a:effectLst/>
              </a:rPr>
              <a:t>Ženklų skaitymo“ atmintinė</a:t>
            </a:r>
            <a:r>
              <a:rPr lang="lt-LT" b="0" i="0" dirty="0">
                <a:solidFill>
                  <a:srgbClr val="1A1A3A"/>
                </a:solidFill>
                <a:effectLst/>
              </a:rPr>
              <a:t>: tinkamai užduoti klausimai, kuriuos aptaria grupės:</a:t>
            </a:r>
          </a:p>
          <a:p>
            <a:pPr algn="just"/>
            <a:endParaRPr lang="lt-LT" b="0" i="0" dirty="0">
              <a:solidFill>
                <a:srgbClr val="1A1A3A"/>
              </a:solidFill>
              <a:effectLst/>
            </a:endParaRPr>
          </a:p>
          <a:p>
            <a:pPr marL="171450" indent="-171450" algn="just">
              <a:buFont typeface="Arial" panose="020B0604020202020204" pitchFamily="34" charset="0"/>
              <a:buChar char="•"/>
            </a:pPr>
            <a:r>
              <a:rPr lang="lt-LT" b="0" i="0" dirty="0">
                <a:solidFill>
                  <a:srgbClr val="1A1A3A"/>
                </a:solidFill>
                <a:effectLst/>
              </a:rPr>
              <a:t>Kaip apibūdintumėte aplinką: tyli, triukšminga, draugiška, agresyvi, dominuojanti, ... kokie (medijų ir informacijos objektų) požymiai į tai nurodo? Pavyzdžiui, skelbimų lentoje galite pastebėti daug skirtingų žinučių, vienos žinutės gali būti draugiškos ir patrauklios (pvz. kvietimas prisijungti prie debatų klubo), o kitos agresyvesnės (pvz. nurodymai nešiukšlinti mokyklos teritorijoje).</a:t>
            </a:r>
          </a:p>
          <a:p>
            <a:pPr marL="171450" indent="-171450" algn="just">
              <a:buFont typeface="Arial" panose="020B0604020202020204" pitchFamily="34" charset="0"/>
              <a:buChar char="•"/>
            </a:pPr>
            <a:r>
              <a:rPr lang="lt-LT" b="0" i="0" dirty="0">
                <a:solidFill>
                  <a:srgbClr val="1A1A3A"/>
                </a:solidFill>
                <a:effectLst/>
              </a:rPr>
              <a:t>Kas yra matoma ir ko nematyti medijų ir informacijos objekte: pavyzdžiui, pasirinktasis informacijos objektas yra „kopijavimo aparatas“ – kokius duomenis jis renka, kas juos archyvuoja ir saugo, kokiu tikslu, kam tai naudojama, ...?</a:t>
            </a:r>
            <a:endParaRPr lang="lt-LT" b="0" dirty="0"/>
          </a:p>
        </p:txBody>
      </p:sp>
      <p:sp>
        <p:nvSpPr>
          <p:cNvPr id="4" name="Slide Number Placeholder 3"/>
          <p:cNvSpPr>
            <a:spLocks noGrp="1"/>
          </p:cNvSpPr>
          <p:nvPr>
            <p:ph type="sldNum" sz="quarter" idx="5"/>
          </p:nvPr>
        </p:nvSpPr>
        <p:spPr/>
        <p:txBody>
          <a:bodyPr/>
          <a:lstStyle/>
          <a:p>
            <a:fld id="{2DCC54AD-9671-46DC-BD55-E108A50EBD5E}" type="slidenum">
              <a:rPr lang="en-US" smtClean="0"/>
              <a:t>8</a:t>
            </a:fld>
            <a:endParaRPr lang="en-US"/>
          </a:p>
        </p:txBody>
      </p:sp>
    </p:spTree>
    <p:extLst>
      <p:ext uri="{BB962C8B-B14F-4D97-AF65-F5344CB8AC3E}">
        <p14:creationId xmlns:p14="http://schemas.microsoft.com/office/powerpoint/2010/main" val="3378097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lt-LT" b="0" i="0" dirty="0">
                <a:solidFill>
                  <a:srgbClr val="1A1A3A"/>
                </a:solidFill>
                <a:effectLst/>
                <a:latin typeface="YAFdJpYtCxE 1"/>
              </a:rPr>
              <a:t>Kokį pasakojimą galite sukurti iš šios patirties? Kaip medijos veikia mūsų aplinką ir pasirinkimus?</a:t>
            </a:r>
            <a:endParaRPr lang="lt-LT" dirty="0">
              <a:solidFill>
                <a:srgbClr val="1A1A3A"/>
              </a:solidFill>
              <a:effectLst/>
              <a:latin typeface="YAFdJpYtCxE 1"/>
            </a:endParaRPr>
          </a:p>
          <a:p>
            <a:pPr marL="171450" indent="-171450" algn="just">
              <a:buFont typeface="Arial" panose="020B0604020202020204" pitchFamily="34" charset="0"/>
              <a:buChar char="•"/>
            </a:pPr>
            <a:r>
              <a:rPr lang="lt-LT" b="0" i="0" dirty="0">
                <a:solidFill>
                  <a:srgbClr val="1A1A3A"/>
                </a:solidFill>
                <a:effectLst/>
                <a:latin typeface="YAFdJpYtCxE 1"/>
              </a:rPr>
              <a:t>Kokį medijų produkto formatą pasirinkti šiai istorijai (savo patirčiai) papasakoti? Kodėl?</a:t>
            </a:r>
            <a:endParaRPr lang="lt-LT"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9</a:t>
            </a:fld>
            <a:endParaRPr lang="en-US"/>
          </a:p>
        </p:txBody>
      </p:sp>
    </p:spTree>
    <p:extLst>
      <p:ext uri="{BB962C8B-B14F-4D97-AF65-F5344CB8AC3E}">
        <p14:creationId xmlns:p14="http://schemas.microsoft.com/office/powerpoint/2010/main" val="3573327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16398"/>
            <a:ext cx="15996919" cy="1655445"/>
          </a:xfrm>
          <a:custGeom>
            <a:avLst/>
            <a:gdLst/>
            <a:ahLst/>
            <a:cxnLst/>
            <a:rect l="l" t="t" r="r" b="b"/>
            <a:pathLst>
              <a:path w="15996919" h="1655445">
                <a:moveTo>
                  <a:pt x="15049669" y="1654987"/>
                </a:moveTo>
                <a:lnTo>
                  <a:pt x="0" y="1654987"/>
                </a:lnTo>
                <a:lnTo>
                  <a:pt x="0" y="0"/>
                </a:lnTo>
                <a:lnTo>
                  <a:pt x="15049669" y="0"/>
                </a:lnTo>
                <a:lnTo>
                  <a:pt x="15996319" y="827493"/>
                </a:lnTo>
                <a:lnTo>
                  <a:pt x="15049669" y="1654987"/>
                </a:lnTo>
                <a:close/>
              </a:path>
            </a:pathLst>
          </a:custGeom>
          <a:solidFill>
            <a:srgbClr val="7B8AF5"/>
          </a:solidFill>
        </p:spPr>
        <p:txBody>
          <a:bodyPr wrap="square" lIns="0" tIns="0" rIns="0" bIns="0" rtlCol="0"/>
          <a:lstStyle/>
          <a:p>
            <a:endParaRPr/>
          </a:p>
        </p:txBody>
      </p:sp>
      <p:sp>
        <p:nvSpPr>
          <p:cNvPr id="2" name="Holder 2"/>
          <p:cNvSpPr>
            <a:spLocks noGrp="1"/>
          </p:cNvSpPr>
          <p:nvPr>
            <p:ph type="ctrTitle"/>
          </p:nvPr>
        </p:nvSpPr>
        <p:spPr>
          <a:xfrm>
            <a:off x="853314" y="831837"/>
            <a:ext cx="13054330" cy="2330450"/>
          </a:xfrm>
          <a:prstGeom prst="rect">
            <a:avLst/>
          </a:prstGeom>
        </p:spPr>
        <p:txBody>
          <a:bodyPr wrap="square" lIns="0" tIns="0" rIns="0" bIns="0">
            <a:spAutoFit/>
          </a:bodyPr>
          <a:lstStyle>
            <a:lvl1pPr>
              <a:defRPr sz="6500" b="1" i="0">
                <a:solidFill>
                  <a:schemeClr val="bg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8694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3314" y="887927"/>
            <a:ext cx="14112240" cy="2330450"/>
          </a:xfrm>
          <a:prstGeom prst="rect">
            <a:avLst/>
          </a:prstGeom>
        </p:spPr>
        <p:txBody>
          <a:bodyPr wrap="square" lIns="0" tIns="0" rIns="0" bIns="0">
            <a:spAutoFit/>
          </a:bodyPr>
          <a:lstStyle>
            <a:lvl1pPr>
              <a:defRPr sz="6500" b="1" i="0">
                <a:solidFill>
                  <a:schemeClr val="bg1"/>
                </a:solidFill>
                <a:latin typeface="Tahoma"/>
                <a:cs typeface="Tahoma"/>
              </a:defRPr>
            </a:lvl1pPr>
          </a:lstStyle>
          <a:p>
            <a:endParaRPr/>
          </a:p>
        </p:txBody>
      </p:sp>
      <p:sp>
        <p:nvSpPr>
          <p:cNvPr id="3" name="Holder 3"/>
          <p:cNvSpPr>
            <a:spLocks noGrp="1"/>
          </p:cNvSpPr>
          <p:nvPr>
            <p:ph type="body" idx="1"/>
          </p:nvPr>
        </p:nvSpPr>
        <p:spPr>
          <a:xfrm>
            <a:off x="7417906" y="4153035"/>
            <a:ext cx="10412730" cy="4777105"/>
          </a:xfrm>
          <a:prstGeom prst="rect">
            <a:avLst/>
          </a:prstGeom>
        </p:spPr>
        <p:txBody>
          <a:bodyPr wrap="square" lIns="0" tIns="0" rIns="0" bIns="0">
            <a:spAutoFit/>
          </a:bodyPr>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24110" y="4003840"/>
            <a:ext cx="7867650" cy="4263860"/>
          </a:xfrm>
          <a:prstGeom prst="rect">
            <a:avLst/>
          </a:prstGeom>
        </p:spPr>
        <p:txBody>
          <a:bodyPr vert="horz" wrap="square" lIns="0" tIns="12065" rIns="0" bIns="0" rtlCol="0">
            <a:spAutoFit/>
          </a:bodyPr>
          <a:lstStyle/>
          <a:p>
            <a:pPr marL="12700" marR="5080" indent="-635" algn="ctr">
              <a:lnSpc>
                <a:spcPct val="116700"/>
              </a:lnSpc>
              <a:spcBef>
                <a:spcPts val="95"/>
              </a:spcBef>
            </a:pPr>
            <a:r>
              <a:rPr lang="lt-LT" sz="6000" spc="-190" dirty="0">
                <a:latin typeface="Biome" panose="020B0503030204020804" pitchFamily="34" charset="0"/>
                <a:cs typeface="Biome" panose="020B0503030204020804" pitchFamily="34" charset="0"/>
              </a:rPr>
              <a:t>Informacinių ir medijų objektų reikšmė kasdieninėje aplinkoje</a:t>
            </a:r>
            <a:endParaRPr sz="6000" dirty="0">
              <a:latin typeface="Biome" panose="020B0503030204020804" pitchFamily="34" charset="0"/>
              <a:cs typeface="Biome" panose="020B0503030204020804" pitchFamily="34" charset="0"/>
            </a:endParaRPr>
          </a:p>
        </p:txBody>
      </p:sp>
      <p:grpSp>
        <p:nvGrpSpPr>
          <p:cNvPr id="9" name="object 9"/>
          <p:cNvGrpSpPr/>
          <p:nvPr/>
        </p:nvGrpSpPr>
        <p:grpSpPr>
          <a:xfrm>
            <a:off x="0" y="0"/>
            <a:ext cx="8142605" cy="2833370"/>
            <a:chOff x="0" y="0"/>
            <a:chExt cx="8142605" cy="2833370"/>
          </a:xfrm>
        </p:grpSpPr>
        <p:sp>
          <p:nvSpPr>
            <p:cNvPr id="10" name="object 10"/>
            <p:cNvSpPr/>
            <p:nvPr/>
          </p:nvSpPr>
          <p:spPr>
            <a:xfrm>
              <a:off x="0" y="0"/>
              <a:ext cx="8142605" cy="2833370"/>
            </a:xfrm>
            <a:custGeom>
              <a:avLst/>
              <a:gdLst/>
              <a:ahLst/>
              <a:cxnLst/>
              <a:rect l="l" t="t" r="r" b="b"/>
              <a:pathLst>
                <a:path w="8142605" h="2833370">
                  <a:moveTo>
                    <a:pt x="4319966" y="2693514"/>
                  </a:moveTo>
                  <a:lnTo>
                    <a:pt x="968108" y="2693514"/>
                  </a:lnTo>
                  <a:lnTo>
                    <a:pt x="177028" y="2503014"/>
                  </a:lnTo>
                  <a:lnTo>
                    <a:pt x="126516" y="2490314"/>
                  </a:lnTo>
                  <a:lnTo>
                    <a:pt x="76301" y="2464914"/>
                  </a:lnTo>
                  <a:lnTo>
                    <a:pt x="0" y="2445381"/>
                  </a:lnTo>
                  <a:lnTo>
                    <a:pt x="0" y="0"/>
                  </a:lnTo>
                  <a:lnTo>
                    <a:pt x="8142553" y="0"/>
                  </a:lnTo>
                  <a:lnTo>
                    <a:pt x="8142343" y="1114"/>
                  </a:lnTo>
                  <a:lnTo>
                    <a:pt x="8134540" y="26514"/>
                  </a:lnTo>
                  <a:lnTo>
                    <a:pt x="8126134" y="64614"/>
                  </a:lnTo>
                  <a:lnTo>
                    <a:pt x="8117130" y="102714"/>
                  </a:lnTo>
                  <a:lnTo>
                    <a:pt x="8107529" y="128114"/>
                  </a:lnTo>
                  <a:lnTo>
                    <a:pt x="8097337" y="166214"/>
                  </a:lnTo>
                  <a:lnTo>
                    <a:pt x="8086554" y="204314"/>
                  </a:lnTo>
                  <a:lnTo>
                    <a:pt x="8075186" y="229714"/>
                  </a:lnTo>
                  <a:lnTo>
                    <a:pt x="8063235" y="267814"/>
                  </a:lnTo>
                  <a:lnTo>
                    <a:pt x="8050704" y="305914"/>
                  </a:lnTo>
                  <a:lnTo>
                    <a:pt x="8037597" y="331314"/>
                  </a:lnTo>
                  <a:lnTo>
                    <a:pt x="8023917" y="369414"/>
                  </a:lnTo>
                  <a:lnTo>
                    <a:pt x="8009667" y="394814"/>
                  </a:lnTo>
                  <a:lnTo>
                    <a:pt x="7994851" y="432914"/>
                  </a:lnTo>
                  <a:lnTo>
                    <a:pt x="7979471" y="471014"/>
                  </a:lnTo>
                  <a:lnTo>
                    <a:pt x="7963531" y="496414"/>
                  </a:lnTo>
                  <a:lnTo>
                    <a:pt x="7947035" y="534514"/>
                  </a:lnTo>
                  <a:lnTo>
                    <a:pt x="7929985" y="559914"/>
                  </a:lnTo>
                  <a:lnTo>
                    <a:pt x="7912384" y="598014"/>
                  </a:lnTo>
                  <a:lnTo>
                    <a:pt x="7894236" y="623414"/>
                  </a:lnTo>
                  <a:lnTo>
                    <a:pt x="7875545" y="661514"/>
                  </a:lnTo>
                  <a:lnTo>
                    <a:pt x="7856313" y="686914"/>
                  </a:lnTo>
                  <a:lnTo>
                    <a:pt x="7836544" y="725014"/>
                  </a:lnTo>
                  <a:lnTo>
                    <a:pt x="7816240" y="750414"/>
                  </a:lnTo>
                  <a:lnTo>
                    <a:pt x="7795406" y="788514"/>
                  </a:lnTo>
                  <a:lnTo>
                    <a:pt x="7774044" y="813914"/>
                  </a:lnTo>
                  <a:lnTo>
                    <a:pt x="7752158" y="852014"/>
                  </a:lnTo>
                  <a:lnTo>
                    <a:pt x="7729751" y="877414"/>
                  </a:lnTo>
                  <a:lnTo>
                    <a:pt x="7706826" y="902814"/>
                  </a:lnTo>
                  <a:lnTo>
                    <a:pt x="7683387" y="940914"/>
                  </a:lnTo>
                  <a:lnTo>
                    <a:pt x="7659436" y="966314"/>
                  </a:lnTo>
                  <a:lnTo>
                    <a:pt x="7634977" y="1004414"/>
                  </a:lnTo>
                  <a:lnTo>
                    <a:pt x="7610013" y="1029814"/>
                  </a:lnTo>
                  <a:lnTo>
                    <a:pt x="7584548" y="1055214"/>
                  </a:lnTo>
                  <a:lnTo>
                    <a:pt x="7558585" y="1093314"/>
                  </a:lnTo>
                  <a:lnTo>
                    <a:pt x="7532126" y="1118714"/>
                  </a:lnTo>
                  <a:lnTo>
                    <a:pt x="7505175" y="1144114"/>
                  </a:lnTo>
                  <a:lnTo>
                    <a:pt x="7477736" y="1169514"/>
                  </a:lnTo>
                  <a:lnTo>
                    <a:pt x="7449812" y="1207614"/>
                  </a:lnTo>
                  <a:lnTo>
                    <a:pt x="7421406" y="1233014"/>
                  </a:lnTo>
                  <a:lnTo>
                    <a:pt x="7392520" y="1258414"/>
                  </a:lnTo>
                  <a:lnTo>
                    <a:pt x="7363160" y="1283814"/>
                  </a:lnTo>
                  <a:lnTo>
                    <a:pt x="7333326" y="1321914"/>
                  </a:lnTo>
                  <a:lnTo>
                    <a:pt x="7303024" y="1347314"/>
                  </a:lnTo>
                  <a:lnTo>
                    <a:pt x="7272256" y="1372714"/>
                  </a:lnTo>
                  <a:lnTo>
                    <a:pt x="7241026" y="1398114"/>
                  </a:lnTo>
                  <a:lnTo>
                    <a:pt x="7209336" y="1423514"/>
                  </a:lnTo>
                  <a:lnTo>
                    <a:pt x="7177190" y="1448914"/>
                  </a:lnTo>
                  <a:lnTo>
                    <a:pt x="7144591" y="1487014"/>
                  </a:lnTo>
                  <a:lnTo>
                    <a:pt x="7111543" y="1512414"/>
                  </a:lnTo>
                  <a:lnTo>
                    <a:pt x="7078048" y="1537814"/>
                  </a:lnTo>
                  <a:lnTo>
                    <a:pt x="7009733" y="1588614"/>
                  </a:lnTo>
                  <a:lnTo>
                    <a:pt x="6939672" y="1639414"/>
                  </a:lnTo>
                  <a:lnTo>
                    <a:pt x="6867890" y="1690214"/>
                  </a:lnTo>
                  <a:lnTo>
                    <a:pt x="6794414" y="1741014"/>
                  </a:lnTo>
                  <a:lnTo>
                    <a:pt x="6719270" y="1791814"/>
                  </a:lnTo>
                  <a:lnTo>
                    <a:pt x="6642484" y="1842614"/>
                  </a:lnTo>
                  <a:lnTo>
                    <a:pt x="6603483" y="1855314"/>
                  </a:lnTo>
                  <a:lnTo>
                    <a:pt x="6564081" y="1880714"/>
                  </a:lnTo>
                  <a:lnTo>
                    <a:pt x="6443503" y="1956914"/>
                  </a:lnTo>
                  <a:lnTo>
                    <a:pt x="6402531" y="1969614"/>
                  </a:lnTo>
                  <a:lnTo>
                    <a:pt x="6277319" y="2045814"/>
                  </a:lnTo>
                  <a:lnTo>
                    <a:pt x="6234828" y="2058514"/>
                  </a:lnTo>
                  <a:lnTo>
                    <a:pt x="6148734" y="2109314"/>
                  </a:lnTo>
                  <a:lnTo>
                    <a:pt x="6105138" y="2122014"/>
                  </a:lnTo>
                  <a:lnTo>
                    <a:pt x="6061180" y="2147414"/>
                  </a:lnTo>
                  <a:lnTo>
                    <a:pt x="6016864" y="2160114"/>
                  </a:lnTo>
                  <a:lnTo>
                    <a:pt x="5927168" y="2210914"/>
                  </a:lnTo>
                  <a:lnTo>
                    <a:pt x="5881795" y="2223614"/>
                  </a:lnTo>
                  <a:lnTo>
                    <a:pt x="5836077" y="2249014"/>
                  </a:lnTo>
                  <a:lnTo>
                    <a:pt x="5790016" y="2261714"/>
                  </a:lnTo>
                  <a:lnTo>
                    <a:pt x="5743617" y="2287114"/>
                  </a:lnTo>
                  <a:lnTo>
                    <a:pt x="5649814" y="2312514"/>
                  </a:lnTo>
                  <a:lnTo>
                    <a:pt x="5602416" y="2337914"/>
                  </a:lnTo>
                  <a:lnTo>
                    <a:pt x="5554693" y="2350614"/>
                  </a:lnTo>
                  <a:lnTo>
                    <a:pt x="5506647" y="2376014"/>
                  </a:lnTo>
                  <a:lnTo>
                    <a:pt x="5409599" y="2401414"/>
                  </a:lnTo>
                  <a:lnTo>
                    <a:pt x="5360604" y="2426814"/>
                  </a:lnTo>
                  <a:lnTo>
                    <a:pt x="5211773" y="2464914"/>
                  </a:lnTo>
                  <a:lnTo>
                    <a:pt x="5161558" y="2490314"/>
                  </a:lnTo>
                  <a:lnTo>
                    <a:pt x="5111047" y="2503014"/>
                  </a:lnTo>
                  <a:lnTo>
                    <a:pt x="4319966" y="2693514"/>
                  </a:lnTo>
                  <a:close/>
                </a:path>
                <a:path w="8142605" h="2833370">
                  <a:moveTo>
                    <a:pt x="4099256" y="2731614"/>
                  </a:moveTo>
                  <a:lnTo>
                    <a:pt x="1188818" y="2731614"/>
                  </a:lnTo>
                  <a:lnTo>
                    <a:pt x="1022926" y="2693514"/>
                  </a:lnTo>
                  <a:lnTo>
                    <a:pt x="4265148" y="2693514"/>
                  </a:lnTo>
                  <a:lnTo>
                    <a:pt x="4099256" y="2731614"/>
                  </a:lnTo>
                  <a:close/>
                </a:path>
                <a:path w="8142605" h="2833370">
                  <a:moveTo>
                    <a:pt x="3931278" y="2757014"/>
                  </a:moveTo>
                  <a:lnTo>
                    <a:pt x="1356796" y="2757014"/>
                  </a:lnTo>
                  <a:lnTo>
                    <a:pt x="1244583" y="2731614"/>
                  </a:lnTo>
                  <a:lnTo>
                    <a:pt x="4043491" y="2731614"/>
                  </a:lnTo>
                  <a:lnTo>
                    <a:pt x="3931278" y="2757014"/>
                  </a:lnTo>
                  <a:close/>
                </a:path>
                <a:path w="8142605" h="2833370">
                  <a:moveTo>
                    <a:pt x="3818178" y="2769714"/>
                  </a:moveTo>
                  <a:lnTo>
                    <a:pt x="1469897" y="2769714"/>
                  </a:lnTo>
                  <a:lnTo>
                    <a:pt x="1413237" y="2757014"/>
                  </a:lnTo>
                  <a:lnTo>
                    <a:pt x="3874837" y="2757014"/>
                  </a:lnTo>
                  <a:lnTo>
                    <a:pt x="3818178" y="2769714"/>
                  </a:lnTo>
                  <a:close/>
                </a:path>
                <a:path w="8142605" h="2833370">
                  <a:moveTo>
                    <a:pt x="3704214" y="2782414"/>
                  </a:moveTo>
                  <a:lnTo>
                    <a:pt x="1583860" y="2782414"/>
                  </a:lnTo>
                  <a:lnTo>
                    <a:pt x="1526772" y="2769714"/>
                  </a:lnTo>
                  <a:lnTo>
                    <a:pt x="3761302" y="2769714"/>
                  </a:lnTo>
                  <a:lnTo>
                    <a:pt x="3704214" y="2782414"/>
                  </a:lnTo>
                  <a:close/>
                </a:path>
                <a:path w="8142605" h="2833370">
                  <a:moveTo>
                    <a:pt x="3589415" y="2795114"/>
                  </a:moveTo>
                  <a:lnTo>
                    <a:pt x="1698659" y="2795114"/>
                  </a:lnTo>
                  <a:lnTo>
                    <a:pt x="1641157" y="2782414"/>
                  </a:lnTo>
                  <a:lnTo>
                    <a:pt x="3646918" y="2782414"/>
                  </a:lnTo>
                  <a:lnTo>
                    <a:pt x="3589415" y="2795114"/>
                  </a:lnTo>
                  <a:close/>
                </a:path>
                <a:path w="8142605" h="2833370">
                  <a:moveTo>
                    <a:pt x="3473806" y="2807814"/>
                  </a:moveTo>
                  <a:lnTo>
                    <a:pt x="1814269" y="2807814"/>
                  </a:lnTo>
                  <a:lnTo>
                    <a:pt x="1756364" y="2795114"/>
                  </a:lnTo>
                  <a:lnTo>
                    <a:pt x="3531710" y="2795114"/>
                  </a:lnTo>
                  <a:lnTo>
                    <a:pt x="3473806" y="2807814"/>
                  </a:lnTo>
                  <a:close/>
                </a:path>
                <a:path w="8142605" h="2833370">
                  <a:moveTo>
                    <a:pt x="3298929" y="2820514"/>
                  </a:moveTo>
                  <a:lnTo>
                    <a:pt x="1989145" y="2820514"/>
                  </a:lnTo>
                  <a:lnTo>
                    <a:pt x="1930663" y="2807814"/>
                  </a:lnTo>
                  <a:lnTo>
                    <a:pt x="3357412" y="2807814"/>
                  </a:lnTo>
                  <a:lnTo>
                    <a:pt x="3298929" y="2820514"/>
                  </a:lnTo>
                  <a:close/>
                </a:path>
                <a:path w="8142605" h="2833370">
                  <a:moveTo>
                    <a:pt x="3122377" y="2833213"/>
                  </a:moveTo>
                  <a:lnTo>
                    <a:pt x="2165697" y="2833213"/>
                  </a:lnTo>
                  <a:lnTo>
                    <a:pt x="2106667" y="2820514"/>
                  </a:lnTo>
                  <a:lnTo>
                    <a:pt x="3181408" y="2820514"/>
                  </a:lnTo>
                  <a:lnTo>
                    <a:pt x="3122377" y="2833213"/>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778273" y="795433"/>
              <a:ext cx="5543549" cy="1219199"/>
            </a:xfrm>
            <a:prstGeom prst="rect">
              <a:avLst/>
            </a:prstGeom>
          </p:spPr>
        </p:pic>
      </p:grpSp>
      <p:grpSp>
        <p:nvGrpSpPr>
          <p:cNvPr id="12" name="object 12"/>
          <p:cNvGrpSpPr/>
          <p:nvPr/>
        </p:nvGrpSpPr>
        <p:grpSpPr>
          <a:xfrm>
            <a:off x="10052770" y="0"/>
            <a:ext cx="8235315" cy="2628265"/>
            <a:chOff x="10052770" y="0"/>
            <a:chExt cx="8235315" cy="2628265"/>
          </a:xfrm>
        </p:grpSpPr>
        <p:sp>
          <p:nvSpPr>
            <p:cNvPr id="13" name="object 13"/>
            <p:cNvSpPr/>
            <p:nvPr/>
          </p:nvSpPr>
          <p:spPr>
            <a:xfrm>
              <a:off x="10052770" y="0"/>
              <a:ext cx="8235315" cy="2628265"/>
            </a:xfrm>
            <a:custGeom>
              <a:avLst/>
              <a:gdLst/>
              <a:ahLst/>
              <a:cxnLst/>
              <a:rect l="l" t="t" r="r" b="b"/>
              <a:pathLst>
                <a:path w="8235315" h="2628265">
                  <a:moveTo>
                    <a:pt x="7118037" y="2488286"/>
                  </a:moveTo>
                  <a:lnTo>
                    <a:pt x="3766179" y="2488286"/>
                  </a:lnTo>
                  <a:lnTo>
                    <a:pt x="2975099" y="2297786"/>
                  </a:lnTo>
                  <a:lnTo>
                    <a:pt x="2924588" y="2285086"/>
                  </a:lnTo>
                  <a:lnTo>
                    <a:pt x="2874373" y="2259686"/>
                  </a:lnTo>
                  <a:lnTo>
                    <a:pt x="2725542" y="2221586"/>
                  </a:lnTo>
                  <a:lnTo>
                    <a:pt x="2676547" y="2196186"/>
                  </a:lnTo>
                  <a:lnTo>
                    <a:pt x="2579499" y="2170786"/>
                  </a:lnTo>
                  <a:lnTo>
                    <a:pt x="2531453" y="2145386"/>
                  </a:lnTo>
                  <a:lnTo>
                    <a:pt x="2483730" y="2132686"/>
                  </a:lnTo>
                  <a:lnTo>
                    <a:pt x="2436332" y="2107286"/>
                  </a:lnTo>
                  <a:lnTo>
                    <a:pt x="2342529" y="2081886"/>
                  </a:lnTo>
                  <a:lnTo>
                    <a:pt x="2296129" y="2056486"/>
                  </a:lnTo>
                  <a:lnTo>
                    <a:pt x="2250069" y="2043786"/>
                  </a:lnTo>
                  <a:lnTo>
                    <a:pt x="2204350" y="2018386"/>
                  </a:lnTo>
                  <a:lnTo>
                    <a:pt x="2158978" y="2005686"/>
                  </a:lnTo>
                  <a:lnTo>
                    <a:pt x="2069282" y="1954886"/>
                  </a:lnTo>
                  <a:lnTo>
                    <a:pt x="2024966" y="1942186"/>
                  </a:lnTo>
                  <a:lnTo>
                    <a:pt x="1981008" y="1916786"/>
                  </a:lnTo>
                  <a:lnTo>
                    <a:pt x="1937412" y="1904086"/>
                  </a:lnTo>
                  <a:lnTo>
                    <a:pt x="1851318" y="1853286"/>
                  </a:lnTo>
                  <a:lnTo>
                    <a:pt x="1808826" y="1840586"/>
                  </a:lnTo>
                  <a:lnTo>
                    <a:pt x="1683615" y="1764386"/>
                  </a:lnTo>
                  <a:lnTo>
                    <a:pt x="1642642" y="1751686"/>
                  </a:lnTo>
                  <a:lnTo>
                    <a:pt x="1522065" y="1675486"/>
                  </a:lnTo>
                  <a:lnTo>
                    <a:pt x="1482663" y="1650086"/>
                  </a:lnTo>
                  <a:lnTo>
                    <a:pt x="1443662" y="1637386"/>
                  </a:lnTo>
                  <a:lnTo>
                    <a:pt x="1366876" y="1586586"/>
                  </a:lnTo>
                  <a:lnTo>
                    <a:pt x="1291731" y="1535786"/>
                  </a:lnTo>
                  <a:lnTo>
                    <a:pt x="1218255" y="1484986"/>
                  </a:lnTo>
                  <a:lnTo>
                    <a:pt x="1146474" y="1434186"/>
                  </a:lnTo>
                  <a:lnTo>
                    <a:pt x="1076412" y="1383386"/>
                  </a:lnTo>
                  <a:lnTo>
                    <a:pt x="1008097" y="1332586"/>
                  </a:lnTo>
                  <a:lnTo>
                    <a:pt x="974603" y="1307186"/>
                  </a:lnTo>
                  <a:lnTo>
                    <a:pt x="941554" y="1281786"/>
                  </a:lnTo>
                  <a:lnTo>
                    <a:pt x="908956" y="1243686"/>
                  </a:lnTo>
                  <a:lnTo>
                    <a:pt x="876810" y="1218286"/>
                  </a:lnTo>
                  <a:lnTo>
                    <a:pt x="845120" y="1192886"/>
                  </a:lnTo>
                  <a:lnTo>
                    <a:pt x="813889" y="1167486"/>
                  </a:lnTo>
                  <a:lnTo>
                    <a:pt x="783121" y="1142086"/>
                  </a:lnTo>
                  <a:lnTo>
                    <a:pt x="752819" y="1116686"/>
                  </a:lnTo>
                  <a:lnTo>
                    <a:pt x="722986" y="1078586"/>
                  </a:lnTo>
                  <a:lnTo>
                    <a:pt x="693625" y="1053186"/>
                  </a:lnTo>
                  <a:lnTo>
                    <a:pt x="664740" y="1027786"/>
                  </a:lnTo>
                  <a:lnTo>
                    <a:pt x="636333" y="1002386"/>
                  </a:lnTo>
                  <a:lnTo>
                    <a:pt x="608409" y="964286"/>
                  </a:lnTo>
                  <a:lnTo>
                    <a:pt x="580970" y="938886"/>
                  </a:lnTo>
                  <a:lnTo>
                    <a:pt x="554020" y="913486"/>
                  </a:lnTo>
                  <a:lnTo>
                    <a:pt x="527561" y="888086"/>
                  </a:lnTo>
                  <a:lnTo>
                    <a:pt x="501597" y="849986"/>
                  </a:lnTo>
                  <a:lnTo>
                    <a:pt x="476132" y="824586"/>
                  </a:lnTo>
                  <a:lnTo>
                    <a:pt x="451168" y="799186"/>
                  </a:lnTo>
                  <a:lnTo>
                    <a:pt x="426709" y="761086"/>
                  </a:lnTo>
                  <a:lnTo>
                    <a:pt x="402759" y="735686"/>
                  </a:lnTo>
                  <a:lnTo>
                    <a:pt x="379319" y="697586"/>
                  </a:lnTo>
                  <a:lnTo>
                    <a:pt x="356394" y="672186"/>
                  </a:lnTo>
                  <a:lnTo>
                    <a:pt x="333987" y="646786"/>
                  </a:lnTo>
                  <a:lnTo>
                    <a:pt x="312101" y="608686"/>
                  </a:lnTo>
                  <a:lnTo>
                    <a:pt x="290739" y="583286"/>
                  </a:lnTo>
                  <a:lnTo>
                    <a:pt x="269905" y="545186"/>
                  </a:lnTo>
                  <a:lnTo>
                    <a:pt x="249602" y="519786"/>
                  </a:lnTo>
                  <a:lnTo>
                    <a:pt x="229832" y="481686"/>
                  </a:lnTo>
                  <a:lnTo>
                    <a:pt x="210600" y="456286"/>
                  </a:lnTo>
                  <a:lnTo>
                    <a:pt x="191909" y="418186"/>
                  </a:lnTo>
                  <a:lnTo>
                    <a:pt x="173761" y="392786"/>
                  </a:lnTo>
                  <a:lnTo>
                    <a:pt x="156161" y="354686"/>
                  </a:lnTo>
                  <a:lnTo>
                    <a:pt x="139110" y="329286"/>
                  </a:lnTo>
                  <a:lnTo>
                    <a:pt x="122614" y="291186"/>
                  </a:lnTo>
                  <a:lnTo>
                    <a:pt x="106674" y="265786"/>
                  </a:lnTo>
                  <a:lnTo>
                    <a:pt x="91294" y="227686"/>
                  </a:lnTo>
                  <a:lnTo>
                    <a:pt x="76478" y="189586"/>
                  </a:lnTo>
                  <a:lnTo>
                    <a:pt x="62228" y="164186"/>
                  </a:lnTo>
                  <a:lnTo>
                    <a:pt x="48548" y="126086"/>
                  </a:lnTo>
                  <a:lnTo>
                    <a:pt x="35441" y="100686"/>
                  </a:lnTo>
                  <a:lnTo>
                    <a:pt x="22910" y="62586"/>
                  </a:lnTo>
                  <a:lnTo>
                    <a:pt x="10959" y="24486"/>
                  </a:lnTo>
                  <a:lnTo>
                    <a:pt x="0" y="0"/>
                  </a:lnTo>
                  <a:lnTo>
                    <a:pt x="8235230" y="0"/>
                  </a:lnTo>
                  <a:lnTo>
                    <a:pt x="8235230" y="2188973"/>
                  </a:lnTo>
                  <a:lnTo>
                    <a:pt x="8207670" y="2196186"/>
                  </a:lnTo>
                  <a:lnTo>
                    <a:pt x="8158675" y="2221586"/>
                  </a:lnTo>
                  <a:lnTo>
                    <a:pt x="8009844" y="2259686"/>
                  </a:lnTo>
                  <a:lnTo>
                    <a:pt x="7959629" y="2285086"/>
                  </a:lnTo>
                  <a:lnTo>
                    <a:pt x="7909118" y="2297786"/>
                  </a:lnTo>
                  <a:lnTo>
                    <a:pt x="7118037" y="2488286"/>
                  </a:lnTo>
                  <a:close/>
                </a:path>
                <a:path w="8235315" h="2628265">
                  <a:moveTo>
                    <a:pt x="6897327" y="2526386"/>
                  </a:moveTo>
                  <a:lnTo>
                    <a:pt x="3986889" y="2526386"/>
                  </a:lnTo>
                  <a:lnTo>
                    <a:pt x="3820998" y="2488286"/>
                  </a:lnTo>
                  <a:lnTo>
                    <a:pt x="7063219" y="2488286"/>
                  </a:lnTo>
                  <a:lnTo>
                    <a:pt x="6897327" y="2526386"/>
                  </a:lnTo>
                  <a:close/>
                </a:path>
                <a:path w="8235315" h="2628265">
                  <a:moveTo>
                    <a:pt x="6729349" y="2551786"/>
                  </a:moveTo>
                  <a:lnTo>
                    <a:pt x="4154867" y="2551786"/>
                  </a:lnTo>
                  <a:lnTo>
                    <a:pt x="4042655" y="2526386"/>
                  </a:lnTo>
                  <a:lnTo>
                    <a:pt x="6841562" y="2526386"/>
                  </a:lnTo>
                  <a:lnTo>
                    <a:pt x="6729349" y="2551786"/>
                  </a:lnTo>
                  <a:close/>
                </a:path>
                <a:path w="8235315" h="2628265">
                  <a:moveTo>
                    <a:pt x="6616249" y="2564486"/>
                  </a:moveTo>
                  <a:lnTo>
                    <a:pt x="4267968" y="2564486"/>
                  </a:lnTo>
                  <a:lnTo>
                    <a:pt x="4211308" y="2551786"/>
                  </a:lnTo>
                  <a:lnTo>
                    <a:pt x="6672908" y="2551786"/>
                  </a:lnTo>
                  <a:lnTo>
                    <a:pt x="6616249" y="2564486"/>
                  </a:lnTo>
                  <a:close/>
                </a:path>
                <a:path w="8235315" h="2628265">
                  <a:moveTo>
                    <a:pt x="6502285" y="2577186"/>
                  </a:moveTo>
                  <a:lnTo>
                    <a:pt x="4381931" y="2577186"/>
                  </a:lnTo>
                  <a:lnTo>
                    <a:pt x="4324844" y="2564486"/>
                  </a:lnTo>
                  <a:lnTo>
                    <a:pt x="6559373" y="2564486"/>
                  </a:lnTo>
                  <a:lnTo>
                    <a:pt x="6502285" y="2577186"/>
                  </a:lnTo>
                  <a:close/>
                </a:path>
                <a:path w="8235315" h="2628265">
                  <a:moveTo>
                    <a:pt x="6387486" y="2589886"/>
                  </a:moveTo>
                  <a:lnTo>
                    <a:pt x="4496731" y="2589886"/>
                  </a:lnTo>
                  <a:lnTo>
                    <a:pt x="4439228" y="2577186"/>
                  </a:lnTo>
                  <a:lnTo>
                    <a:pt x="6444989" y="2577186"/>
                  </a:lnTo>
                  <a:lnTo>
                    <a:pt x="6387486" y="2589886"/>
                  </a:lnTo>
                  <a:close/>
                </a:path>
                <a:path w="8235315" h="2628265">
                  <a:moveTo>
                    <a:pt x="6271877" y="2602586"/>
                  </a:moveTo>
                  <a:lnTo>
                    <a:pt x="4612340" y="2602586"/>
                  </a:lnTo>
                  <a:lnTo>
                    <a:pt x="4554436" y="2589886"/>
                  </a:lnTo>
                  <a:lnTo>
                    <a:pt x="6329781" y="2589886"/>
                  </a:lnTo>
                  <a:lnTo>
                    <a:pt x="6271877" y="2602586"/>
                  </a:lnTo>
                  <a:close/>
                </a:path>
                <a:path w="8235315" h="2628265">
                  <a:moveTo>
                    <a:pt x="6097000" y="2615286"/>
                  </a:moveTo>
                  <a:lnTo>
                    <a:pt x="4787217" y="2615286"/>
                  </a:lnTo>
                  <a:lnTo>
                    <a:pt x="4728734" y="2602586"/>
                  </a:lnTo>
                  <a:lnTo>
                    <a:pt x="6155483" y="2602586"/>
                  </a:lnTo>
                  <a:lnTo>
                    <a:pt x="6097000" y="2615286"/>
                  </a:lnTo>
                  <a:close/>
                </a:path>
                <a:path w="8235315" h="2628265">
                  <a:moveTo>
                    <a:pt x="5920448" y="2627986"/>
                  </a:moveTo>
                  <a:lnTo>
                    <a:pt x="4963769" y="2627986"/>
                  </a:lnTo>
                  <a:lnTo>
                    <a:pt x="4904738" y="2615286"/>
                  </a:lnTo>
                  <a:lnTo>
                    <a:pt x="5979479" y="2615286"/>
                  </a:lnTo>
                  <a:lnTo>
                    <a:pt x="5920448" y="2627986"/>
                  </a:lnTo>
                  <a:close/>
                </a:path>
              </a:pathLst>
            </a:custGeom>
            <a:solidFill>
              <a:srgbClr val="6274F1"/>
            </a:solidFill>
          </p:spPr>
          <p:txBody>
            <a:bodyPr wrap="square" lIns="0" tIns="0" rIns="0" bIns="0" rtlCol="0"/>
            <a:lstStyle/>
            <a:p>
              <a:endParaRPr/>
            </a:p>
          </p:txBody>
        </p:sp>
        <p:pic>
          <p:nvPicPr>
            <p:cNvPr id="14" name="object 14"/>
            <p:cNvPicPr/>
            <p:nvPr/>
          </p:nvPicPr>
          <p:blipFill>
            <a:blip r:embed="rId4" cstate="print"/>
            <a:stretch>
              <a:fillRect/>
            </a:stretch>
          </p:blipFill>
          <p:spPr>
            <a:xfrm>
              <a:off x="12986685" y="714677"/>
              <a:ext cx="4276724" cy="1295399"/>
            </a:xfrm>
            <a:prstGeom prst="rect">
              <a:avLst/>
            </a:prstGeom>
          </p:spPr>
        </p:pic>
      </p:grpSp>
      <p:sp>
        <p:nvSpPr>
          <p:cNvPr id="18" name="TextBox 17">
            <a:extLst>
              <a:ext uri="{FF2B5EF4-FFF2-40B4-BE49-F238E27FC236}">
                <a16:creationId xmlns:a16="http://schemas.microsoft.com/office/drawing/2014/main" id="{83DAC131-32ED-D92C-1ECF-A0B90A0AA6CD}"/>
              </a:ext>
            </a:extLst>
          </p:cNvPr>
          <p:cNvSpPr txBox="1"/>
          <p:nvPr/>
        </p:nvSpPr>
        <p:spPr>
          <a:xfrm>
            <a:off x="4572000" y="4962521"/>
            <a:ext cx="9144000" cy="369332"/>
          </a:xfrm>
          <a:prstGeom prst="rect">
            <a:avLst/>
          </a:prstGeom>
          <a:noFill/>
        </p:spPr>
        <p:txBody>
          <a:bodyPr wrap="square">
            <a:spAutoFit/>
          </a:bodyPr>
          <a:lstStyle/>
          <a:p>
            <a:endParaRPr lang="en-US" dirty="0"/>
          </a:p>
        </p:txBody>
      </p:sp>
      <p:pic>
        <p:nvPicPr>
          <p:cNvPr id="4" name="Picture 3" descr="A person holding a computer&#10;&#10;Description automatically generated">
            <a:extLst>
              <a:ext uri="{FF2B5EF4-FFF2-40B4-BE49-F238E27FC236}">
                <a16:creationId xmlns:a16="http://schemas.microsoft.com/office/drawing/2014/main" id="{95FE5F5D-1EC6-CF86-702B-D4AB96516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010076"/>
            <a:ext cx="8672673" cy="86726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00"/>
            <a:ext cx="156210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2057400" y="969029"/>
            <a:ext cx="14782799" cy="1090042"/>
          </a:xfrm>
          <a:prstGeom prst="rect">
            <a:avLst/>
          </a:prstGeom>
        </p:spPr>
        <p:txBody>
          <a:bodyPr vert="horz" wrap="square" lIns="0" tIns="12700" rIns="0" bIns="0" rtlCol="0">
            <a:spAutoFit/>
          </a:bodyPr>
          <a:lstStyle/>
          <a:p>
            <a:pPr marL="12700">
              <a:lnSpc>
                <a:spcPct val="100000"/>
              </a:lnSpc>
              <a:spcBef>
                <a:spcPts val="100"/>
              </a:spcBef>
            </a:pPr>
            <a:r>
              <a:rPr lang="lt-LT" sz="7000" dirty="0">
                <a:latin typeface="Biome" panose="020B0503030204020804" pitchFamily="34" charset="0"/>
                <a:cs typeface="Biome" panose="020B0503030204020804" pitchFamily="34" charset="0"/>
              </a:rPr>
              <a:t>REFLEKSIJA</a:t>
            </a:r>
            <a:endParaRPr sz="7000"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1641D9D-7B15-78B4-0289-DD3F63D2605E}"/>
              </a:ext>
            </a:extLst>
          </p:cNvPr>
          <p:cNvSpPr/>
          <p:nvPr/>
        </p:nvSpPr>
        <p:spPr>
          <a:xfrm>
            <a:off x="2155825" y="342216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EF4613F5-91C4-50BE-62BB-6F1B5941071D}"/>
              </a:ext>
            </a:extLst>
          </p:cNvPr>
          <p:cNvSpPr txBox="1"/>
          <p:nvPr/>
        </p:nvSpPr>
        <p:spPr>
          <a:xfrm>
            <a:off x="3268980" y="3390900"/>
            <a:ext cx="12428220" cy="784830"/>
          </a:xfrm>
          <a:prstGeom prst="rect">
            <a:avLst/>
          </a:prstGeom>
          <a:noFill/>
        </p:spPr>
        <p:txBody>
          <a:bodyPr wrap="square" rtlCol="0">
            <a:spAutoFit/>
          </a:bodyPr>
          <a:lstStyle/>
          <a:p>
            <a:pPr algn="just"/>
            <a:r>
              <a:rPr lang="lt-LT" sz="4500" dirty="0">
                <a:latin typeface="Seaford" panose="00000500000000000000" pitchFamily="2" charset="0"/>
              </a:rPr>
              <a:t>Kaip jaučiausi atlikdamas užduotį?</a:t>
            </a:r>
            <a:endParaRPr lang="en-US" sz="4500" dirty="0">
              <a:latin typeface="Seaford" panose="00000500000000000000" pitchFamily="2" charset="0"/>
            </a:endParaRPr>
          </a:p>
        </p:txBody>
      </p:sp>
      <p:sp>
        <p:nvSpPr>
          <p:cNvPr id="6" name="object 4">
            <a:extLst>
              <a:ext uri="{FF2B5EF4-FFF2-40B4-BE49-F238E27FC236}">
                <a16:creationId xmlns:a16="http://schemas.microsoft.com/office/drawing/2014/main" id="{B55B1388-E985-15D0-F149-8A6169AA755C}"/>
              </a:ext>
            </a:extLst>
          </p:cNvPr>
          <p:cNvSpPr/>
          <p:nvPr/>
        </p:nvSpPr>
        <p:spPr>
          <a:xfrm>
            <a:off x="2161687" y="4402071"/>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E00F7171-7671-523E-D94C-4CEA3EFD040D}"/>
              </a:ext>
            </a:extLst>
          </p:cNvPr>
          <p:cNvSpPr txBox="1"/>
          <p:nvPr/>
        </p:nvSpPr>
        <p:spPr>
          <a:xfrm>
            <a:off x="3274842" y="4370811"/>
            <a:ext cx="12428220" cy="1477328"/>
          </a:xfrm>
          <a:prstGeom prst="rect">
            <a:avLst/>
          </a:prstGeom>
          <a:noFill/>
        </p:spPr>
        <p:txBody>
          <a:bodyPr wrap="square" rtlCol="0">
            <a:spAutoFit/>
          </a:bodyPr>
          <a:lstStyle/>
          <a:p>
            <a:pPr algn="just"/>
            <a:r>
              <a:rPr lang="lt-LT" sz="4500" dirty="0">
                <a:latin typeface="Seaford" panose="00000500000000000000" pitchFamily="2" charset="0"/>
              </a:rPr>
              <a:t>Koks žinojimas / žinios būtų padėjęs atlikti šią užduotį?</a:t>
            </a:r>
            <a:endParaRPr lang="en-US" sz="4500" dirty="0">
              <a:latin typeface="Seaford" panose="00000500000000000000" pitchFamily="2" charset="0"/>
            </a:endParaRPr>
          </a:p>
        </p:txBody>
      </p:sp>
      <p:sp>
        <p:nvSpPr>
          <p:cNvPr id="8" name="object 4">
            <a:extLst>
              <a:ext uri="{FF2B5EF4-FFF2-40B4-BE49-F238E27FC236}">
                <a16:creationId xmlns:a16="http://schemas.microsoft.com/office/drawing/2014/main" id="{397C4328-D26D-8AA2-D454-8E1E32400C32}"/>
              </a:ext>
            </a:extLst>
          </p:cNvPr>
          <p:cNvSpPr/>
          <p:nvPr/>
        </p:nvSpPr>
        <p:spPr>
          <a:xfrm>
            <a:off x="2155825" y="604322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FCA48319-3909-5FA8-B619-769D8B922BD5}"/>
              </a:ext>
            </a:extLst>
          </p:cNvPr>
          <p:cNvSpPr txBox="1"/>
          <p:nvPr/>
        </p:nvSpPr>
        <p:spPr>
          <a:xfrm>
            <a:off x="3268980" y="6011960"/>
            <a:ext cx="12428220" cy="784830"/>
          </a:xfrm>
          <a:prstGeom prst="rect">
            <a:avLst/>
          </a:prstGeom>
          <a:noFill/>
        </p:spPr>
        <p:txBody>
          <a:bodyPr wrap="square" rtlCol="0">
            <a:spAutoFit/>
          </a:bodyPr>
          <a:lstStyle/>
          <a:p>
            <a:pPr algn="just"/>
            <a:r>
              <a:rPr lang="lt-LT" sz="4500" dirty="0">
                <a:latin typeface="Seaford" panose="00000500000000000000" pitchFamily="2" charset="0"/>
              </a:rPr>
              <a:t>Su kokiais sunkumais susidūriau?</a:t>
            </a:r>
            <a:endParaRPr lang="en-US" sz="4500" dirty="0">
              <a:latin typeface="Seaford" panose="00000500000000000000" pitchFamily="2" charset="0"/>
            </a:endParaRPr>
          </a:p>
        </p:txBody>
      </p:sp>
      <p:sp>
        <p:nvSpPr>
          <p:cNvPr id="10" name="object 4">
            <a:extLst>
              <a:ext uri="{FF2B5EF4-FFF2-40B4-BE49-F238E27FC236}">
                <a16:creationId xmlns:a16="http://schemas.microsoft.com/office/drawing/2014/main" id="{2F59BC2C-CA8B-793A-5195-E3C240784EFD}"/>
              </a:ext>
            </a:extLst>
          </p:cNvPr>
          <p:cNvSpPr/>
          <p:nvPr/>
        </p:nvSpPr>
        <p:spPr>
          <a:xfrm>
            <a:off x="2151185" y="7077399"/>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1" name="TextBox 10">
            <a:extLst>
              <a:ext uri="{FF2B5EF4-FFF2-40B4-BE49-F238E27FC236}">
                <a16:creationId xmlns:a16="http://schemas.microsoft.com/office/drawing/2014/main" id="{9819CDDF-01BD-66BB-2E6B-3AB68B165428}"/>
              </a:ext>
            </a:extLst>
          </p:cNvPr>
          <p:cNvSpPr txBox="1"/>
          <p:nvPr/>
        </p:nvSpPr>
        <p:spPr>
          <a:xfrm>
            <a:off x="3264340" y="7046139"/>
            <a:ext cx="12428220" cy="784830"/>
          </a:xfrm>
          <a:prstGeom prst="rect">
            <a:avLst/>
          </a:prstGeom>
          <a:noFill/>
        </p:spPr>
        <p:txBody>
          <a:bodyPr wrap="square" rtlCol="0">
            <a:spAutoFit/>
          </a:bodyPr>
          <a:lstStyle/>
          <a:p>
            <a:pPr algn="just"/>
            <a:r>
              <a:rPr lang="lt-LT" sz="4500" dirty="0">
                <a:latin typeface="Seaford" panose="00000500000000000000" pitchFamily="2" charset="0"/>
              </a:rPr>
              <a:t>Kas patiko atliekant šią užduotį?</a:t>
            </a:r>
            <a:endParaRPr lang="en-US" sz="4500" dirty="0">
              <a:latin typeface="Seaford" panose="00000500000000000000" pitchFamily="2" charset="0"/>
            </a:endParaRPr>
          </a:p>
        </p:txBody>
      </p:sp>
      <p:pic>
        <p:nvPicPr>
          <p:cNvPr id="15" name="Picture 14" descr="A group of people sitting at a table&#10;&#10;Description automatically generated">
            <a:extLst>
              <a:ext uri="{FF2B5EF4-FFF2-40B4-BE49-F238E27FC236}">
                <a16:creationId xmlns:a16="http://schemas.microsoft.com/office/drawing/2014/main" id="{9AFFAA15-483D-3DA3-88D6-5B47BD911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0" y="5552131"/>
            <a:ext cx="4762500" cy="4762500"/>
          </a:xfrm>
          <a:prstGeom prst="rect">
            <a:avLst/>
          </a:prstGeom>
        </p:spPr>
      </p:pic>
      <p:sp>
        <p:nvSpPr>
          <p:cNvPr id="12" name="object 4">
            <a:extLst>
              <a:ext uri="{FF2B5EF4-FFF2-40B4-BE49-F238E27FC236}">
                <a16:creationId xmlns:a16="http://schemas.microsoft.com/office/drawing/2014/main" id="{77332699-212B-C576-14F0-CAD02F43FC8F}"/>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3" name="TextBox 12">
            <a:extLst>
              <a:ext uri="{FF2B5EF4-FFF2-40B4-BE49-F238E27FC236}">
                <a16:creationId xmlns:a16="http://schemas.microsoft.com/office/drawing/2014/main" id="{9E1DE44C-D07B-3BF5-5869-88B08462FD2E}"/>
              </a:ext>
            </a:extLst>
          </p:cNvPr>
          <p:cNvSpPr txBox="1"/>
          <p:nvPr/>
        </p:nvSpPr>
        <p:spPr>
          <a:xfrm>
            <a:off x="17145000" y="9128716"/>
            <a:ext cx="85993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10</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extLst>
      <p:ext uri="{BB962C8B-B14F-4D97-AF65-F5344CB8AC3E}">
        <p14:creationId xmlns:p14="http://schemas.microsoft.com/office/powerpoint/2010/main" val="720078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43940"/>
            <a:ext cx="156210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1676400" y="1441469"/>
            <a:ext cx="14782799" cy="1090042"/>
          </a:xfrm>
          <a:prstGeom prst="rect">
            <a:avLst/>
          </a:prstGeom>
        </p:spPr>
        <p:txBody>
          <a:bodyPr vert="horz" wrap="square" lIns="0" tIns="12700" rIns="0" bIns="0" rtlCol="0">
            <a:spAutoFit/>
          </a:bodyPr>
          <a:lstStyle/>
          <a:p>
            <a:pPr marL="12700">
              <a:lnSpc>
                <a:spcPct val="100000"/>
              </a:lnSpc>
              <a:spcBef>
                <a:spcPts val="100"/>
              </a:spcBef>
            </a:pPr>
            <a:r>
              <a:rPr lang="lt-LT" sz="7000" dirty="0">
                <a:latin typeface="Biome" panose="020B0503030204020804" pitchFamily="34" charset="0"/>
                <a:cs typeface="Biome" panose="020B0503030204020804" pitchFamily="34" charset="0"/>
              </a:rPr>
              <a:t>NAMŲ DARBO UŽDUOTIS</a:t>
            </a:r>
            <a:endParaRPr sz="7000"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1641D9D-7B15-78B4-0289-DD3F63D2605E}"/>
              </a:ext>
            </a:extLst>
          </p:cNvPr>
          <p:cNvSpPr/>
          <p:nvPr/>
        </p:nvSpPr>
        <p:spPr>
          <a:xfrm>
            <a:off x="1546225" y="385653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EF4613F5-91C4-50BE-62BB-6F1B5941071D}"/>
              </a:ext>
            </a:extLst>
          </p:cNvPr>
          <p:cNvSpPr txBox="1"/>
          <p:nvPr/>
        </p:nvSpPr>
        <p:spPr>
          <a:xfrm>
            <a:off x="2659380" y="3805178"/>
            <a:ext cx="10370820" cy="2862322"/>
          </a:xfrm>
          <a:prstGeom prst="rect">
            <a:avLst/>
          </a:prstGeom>
          <a:noFill/>
        </p:spPr>
        <p:txBody>
          <a:bodyPr wrap="square" rtlCol="0">
            <a:spAutoFit/>
          </a:bodyPr>
          <a:lstStyle/>
          <a:p>
            <a:pPr algn="just"/>
            <a:r>
              <a:rPr lang="lt-LT" sz="4500" dirty="0">
                <a:latin typeface="Seaford" panose="00000500000000000000" pitchFamily="2" charset="0"/>
              </a:rPr>
              <a:t>Grupėse sukurkite medijų produktą – </a:t>
            </a:r>
            <a:r>
              <a:rPr lang="lt-LT" sz="4500" dirty="0" err="1">
                <a:latin typeface="Seaford" panose="00000500000000000000" pitchFamily="2" charset="0"/>
              </a:rPr>
              <a:t>fotopasakojimą</a:t>
            </a:r>
            <a:r>
              <a:rPr lang="lt-LT" sz="4500" dirty="0">
                <a:latin typeface="Seaford" panose="00000500000000000000" pitchFamily="2" charset="0"/>
              </a:rPr>
              <a:t>: nuotraukas su paaiškinimais ar citatomis, dienoraštį, piešinį, ...</a:t>
            </a:r>
            <a:endParaRPr lang="en-US" sz="4500" dirty="0">
              <a:latin typeface="Seaford" panose="00000500000000000000" pitchFamily="2" charset="0"/>
            </a:endParaRPr>
          </a:p>
        </p:txBody>
      </p:sp>
      <p:sp>
        <p:nvSpPr>
          <p:cNvPr id="6" name="object 4">
            <a:extLst>
              <a:ext uri="{FF2B5EF4-FFF2-40B4-BE49-F238E27FC236}">
                <a16:creationId xmlns:a16="http://schemas.microsoft.com/office/drawing/2014/main" id="{4E805242-7BC8-B086-C1D1-8840DF7E88E4}"/>
              </a:ext>
            </a:extLst>
          </p:cNvPr>
          <p:cNvSpPr/>
          <p:nvPr/>
        </p:nvSpPr>
        <p:spPr>
          <a:xfrm>
            <a:off x="1546225" y="7103602"/>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5271DE0E-2CA9-45C0-AF6B-80A9C89AFBF4}"/>
              </a:ext>
            </a:extLst>
          </p:cNvPr>
          <p:cNvSpPr txBox="1"/>
          <p:nvPr/>
        </p:nvSpPr>
        <p:spPr>
          <a:xfrm>
            <a:off x="2659380" y="7018972"/>
            <a:ext cx="10370820" cy="1477328"/>
          </a:xfrm>
          <a:prstGeom prst="rect">
            <a:avLst/>
          </a:prstGeom>
          <a:noFill/>
        </p:spPr>
        <p:txBody>
          <a:bodyPr wrap="square" rtlCol="0">
            <a:spAutoFit/>
          </a:bodyPr>
          <a:lstStyle/>
          <a:p>
            <a:pPr algn="just"/>
            <a:r>
              <a:rPr lang="lt-LT" sz="4500" dirty="0">
                <a:latin typeface="Seaford" panose="00000500000000000000" pitchFamily="2" charset="0"/>
              </a:rPr>
              <a:t>Pasiruoškite sukurto medijų produkto pristatymui.</a:t>
            </a:r>
            <a:endParaRPr lang="en-US" sz="4500" dirty="0">
              <a:latin typeface="Seaford" panose="00000500000000000000" pitchFamily="2" charset="0"/>
            </a:endParaRPr>
          </a:p>
        </p:txBody>
      </p:sp>
      <p:pic>
        <p:nvPicPr>
          <p:cNvPr id="9" name="Picture 8" descr="A person standing next to a large cellphone&#10;&#10;Description automatically generated">
            <a:extLst>
              <a:ext uri="{FF2B5EF4-FFF2-40B4-BE49-F238E27FC236}">
                <a16:creationId xmlns:a16="http://schemas.microsoft.com/office/drawing/2014/main" id="{DB6D5FA0-530C-D397-CC1C-C65F053FF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2589" y="3824878"/>
            <a:ext cx="5031611" cy="5031611"/>
          </a:xfrm>
          <a:prstGeom prst="rect">
            <a:avLst/>
          </a:prstGeom>
        </p:spPr>
      </p:pic>
      <p:sp>
        <p:nvSpPr>
          <p:cNvPr id="8" name="object 4">
            <a:extLst>
              <a:ext uri="{FF2B5EF4-FFF2-40B4-BE49-F238E27FC236}">
                <a16:creationId xmlns:a16="http://schemas.microsoft.com/office/drawing/2014/main" id="{DDAD33AA-CDEE-A116-2D57-E5E8430CB95C}"/>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0" name="TextBox 9">
            <a:extLst>
              <a:ext uri="{FF2B5EF4-FFF2-40B4-BE49-F238E27FC236}">
                <a16:creationId xmlns:a16="http://schemas.microsoft.com/office/drawing/2014/main" id="{533F669E-D1C0-C109-CA6B-03C34D2CAD65}"/>
              </a:ext>
            </a:extLst>
          </p:cNvPr>
          <p:cNvSpPr txBox="1"/>
          <p:nvPr/>
        </p:nvSpPr>
        <p:spPr>
          <a:xfrm>
            <a:off x="17145000" y="9128716"/>
            <a:ext cx="85993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11</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extLst>
      <p:ext uri="{BB962C8B-B14F-4D97-AF65-F5344CB8AC3E}">
        <p14:creationId xmlns:p14="http://schemas.microsoft.com/office/powerpoint/2010/main" val="200754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0" y="1656681"/>
            <a:ext cx="12199620" cy="1813560"/>
          </a:xfrm>
          <a:custGeom>
            <a:avLst/>
            <a:gdLst/>
            <a:ahLst/>
            <a:cxnLst/>
            <a:rect l="l" t="t" r="r" b="b"/>
            <a:pathLst>
              <a:path w="12199620" h="1813560">
                <a:moveTo>
                  <a:pt x="11252963" y="1813416"/>
                </a:moveTo>
                <a:lnTo>
                  <a:pt x="0" y="1813416"/>
                </a:lnTo>
                <a:lnTo>
                  <a:pt x="0" y="0"/>
                </a:lnTo>
                <a:lnTo>
                  <a:pt x="11252963" y="0"/>
                </a:lnTo>
                <a:lnTo>
                  <a:pt x="12199614" y="906708"/>
                </a:lnTo>
                <a:lnTo>
                  <a:pt x="11252963" y="1813416"/>
                </a:lnTo>
                <a:close/>
              </a:path>
            </a:pathLst>
          </a:custGeom>
          <a:solidFill>
            <a:srgbClr val="7B8AF5"/>
          </a:solidFill>
        </p:spPr>
        <p:txBody>
          <a:bodyPr wrap="square" lIns="0" tIns="0" rIns="0" bIns="0" rtlCol="0"/>
          <a:lstStyle/>
          <a:p>
            <a:endParaRPr/>
          </a:p>
        </p:txBody>
      </p:sp>
      <p:sp>
        <p:nvSpPr>
          <p:cNvPr id="6" name="object 6"/>
          <p:cNvSpPr txBox="1">
            <a:spLocks noGrp="1"/>
          </p:cNvSpPr>
          <p:nvPr>
            <p:ph type="title"/>
          </p:nvPr>
        </p:nvSpPr>
        <p:spPr>
          <a:xfrm>
            <a:off x="990600" y="1032610"/>
            <a:ext cx="14112240" cy="2198405"/>
          </a:xfrm>
          <a:prstGeom prst="rect">
            <a:avLst/>
          </a:prstGeom>
        </p:spPr>
        <p:txBody>
          <a:bodyPr vert="horz" wrap="square" lIns="0" tIns="1110344" rIns="0" bIns="0" rtlCol="0">
            <a:spAutoFit/>
          </a:bodyPr>
          <a:lstStyle/>
          <a:p>
            <a:pPr marL="294005">
              <a:lnSpc>
                <a:spcPct val="100000"/>
              </a:lnSpc>
              <a:spcBef>
                <a:spcPts val="100"/>
              </a:spcBef>
            </a:pPr>
            <a:r>
              <a:rPr sz="7000" dirty="0">
                <a:latin typeface="Biome" panose="020B0503030204020804" pitchFamily="34" charset="0"/>
                <a:cs typeface="Biome" panose="020B0503030204020804" pitchFamily="34" charset="0"/>
              </a:rPr>
              <a:t>PAMOKOS</a:t>
            </a:r>
            <a:r>
              <a:rPr sz="7000" spc="585" dirty="0">
                <a:latin typeface="Biome" panose="020B0503030204020804" pitchFamily="34" charset="0"/>
                <a:cs typeface="Biome" panose="020B0503030204020804" pitchFamily="34" charset="0"/>
              </a:rPr>
              <a:t> </a:t>
            </a:r>
            <a:r>
              <a:rPr sz="7000" spc="-35" dirty="0">
                <a:latin typeface="Biome" panose="020B0503030204020804" pitchFamily="34" charset="0"/>
                <a:cs typeface="Biome" panose="020B0503030204020804" pitchFamily="34" charset="0"/>
              </a:rPr>
              <a:t>TIKSLAS</a:t>
            </a:r>
            <a:endParaRPr sz="7000" dirty="0">
              <a:latin typeface="Biome" panose="020B0503030204020804" pitchFamily="34" charset="0"/>
              <a:cs typeface="Biome" panose="020B0503030204020804" pitchFamily="34" charset="0"/>
            </a:endParaRPr>
          </a:p>
        </p:txBody>
      </p:sp>
      <p:sp>
        <p:nvSpPr>
          <p:cNvPr id="8" name="TextBox 7">
            <a:extLst>
              <a:ext uri="{FF2B5EF4-FFF2-40B4-BE49-F238E27FC236}">
                <a16:creationId xmlns:a16="http://schemas.microsoft.com/office/drawing/2014/main" id="{3E00B15A-F8EB-CB64-81C5-54C6F9D68564}"/>
              </a:ext>
            </a:extLst>
          </p:cNvPr>
          <p:cNvSpPr txBox="1"/>
          <p:nvPr/>
        </p:nvSpPr>
        <p:spPr>
          <a:xfrm>
            <a:off x="4419600" y="4914900"/>
            <a:ext cx="12428220" cy="2400657"/>
          </a:xfrm>
          <a:prstGeom prst="rect">
            <a:avLst/>
          </a:prstGeom>
          <a:noFill/>
        </p:spPr>
        <p:txBody>
          <a:bodyPr wrap="square" rtlCol="0">
            <a:spAutoFit/>
          </a:bodyPr>
          <a:lstStyle/>
          <a:p>
            <a:pPr algn="just"/>
            <a:r>
              <a:rPr lang="lt-LT" sz="5000" dirty="0">
                <a:latin typeface="Seaford" panose="00000500000000000000" pitchFamily="2" charset="0"/>
                <a:ea typeface="Wandohope" panose="020B0503020000020004" pitchFamily="18" charset="-128"/>
                <a:cs typeface="Sakkal Majalla" panose="020F0502020204030204" pitchFamily="2" charset="-78"/>
              </a:rPr>
              <a:t>Ugdyti gebėjimą </a:t>
            </a:r>
            <a:r>
              <a:rPr lang="lt-LT" sz="5000" b="1" dirty="0">
                <a:solidFill>
                  <a:srgbClr val="7B8AF5"/>
                </a:solidFill>
                <a:latin typeface="Seaford" panose="00000500000000000000" pitchFamily="2" charset="0"/>
                <a:ea typeface="Wandohope" panose="020B0503020000020004" pitchFamily="18" charset="-128"/>
                <a:cs typeface="Sakkal Majalla" panose="020F0502020204030204" pitchFamily="2" charset="-78"/>
              </a:rPr>
              <a:t>stebėti ir suprasti informacijos objektus</a:t>
            </a:r>
            <a:r>
              <a:rPr lang="lt-LT" sz="5000" dirty="0">
                <a:latin typeface="Seaford" panose="00000500000000000000" pitchFamily="2" charset="0"/>
                <a:ea typeface="Wandohope" panose="020B0503020000020004" pitchFamily="18" charset="-128"/>
                <a:cs typeface="Sakkal Majalla" panose="020F0502020204030204" pitchFamily="2" charset="-78"/>
              </a:rPr>
              <a:t> mokyklos, miesto ar kitoje aplinkoje, žiniasklaidoje ar internete.</a:t>
            </a:r>
            <a:endParaRPr lang="en-US" sz="5000" dirty="0">
              <a:latin typeface="Seaford" panose="00000500000000000000" pitchFamily="2" charset="0"/>
              <a:ea typeface="Wandohope" panose="020B0503020000020004" pitchFamily="18" charset="-128"/>
              <a:cs typeface="Sakkal Majalla" panose="020F0502020204030204" pitchFamily="2" charset="-78"/>
            </a:endParaRPr>
          </a:p>
        </p:txBody>
      </p:sp>
      <p:sp>
        <p:nvSpPr>
          <p:cNvPr id="13" name="object 4">
            <a:extLst>
              <a:ext uri="{FF2B5EF4-FFF2-40B4-BE49-F238E27FC236}">
                <a16:creationId xmlns:a16="http://schemas.microsoft.com/office/drawing/2014/main" id="{1F7E9BB4-B12D-02FD-810F-9010A7AA2036}"/>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4" name="TextBox 3">
            <a:extLst>
              <a:ext uri="{FF2B5EF4-FFF2-40B4-BE49-F238E27FC236}">
                <a16:creationId xmlns:a16="http://schemas.microsoft.com/office/drawing/2014/main" id="{BFC7AF85-E841-34F0-9525-222D720DFF20}"/>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2</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2500"/>
            <a:ext cx="1399286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1600200" y="1350029"/>
            <a:ext cx="10288905" cy="1092200"/>
          </a:xfrm>
          <a:prstGeom prst="rect">
            <a:avLst/>
          </a:prstGeom>
        </p:spPr>
        <p:txBody>
          <a:bodyPr vert="horz" wrap="square" lIns="0" tIns="12700" rIns="0" bIns="0" rtlCol="0">
            <a:spAutoFit/>
          </a:bodyPr>
          <a:lstStyle/>
          <a:p>
            <a:pPr marL="12700">
              <a:lnSpc>
                <a:spcPct val="100000"/>
              </a:lnSpc>
              <a:spcBef>
                <a:spcPts val="100"/>
              </a:spcBef>
            </a:pPr>
            <a:r>
              <a:rPr sz="7000" dirty="0">
                <a:latin typeface="Biome" panose="020B0503030204020804" pitchFamily="34" charset="0"/>
                <a:cs typeface="Biome" panose="020B0503030204020804" pitchFamily="34" charset="0"/>
              </a:rPr>
              <a:t>PAMOKOS</a:t>
            </a:r>
            <a:r>
              <a:rPr sz="7000" spc="585" dirty="0">
                <a:latin typeface="Biome" panose="020B0503030204020804" pitchFamily="34" charset="0"/>
                <a:cs typeface="Biome" panose="020B0503030204020804" pitchFamily="34" charset="0"/>
              </a:rPr>
              <a:t> </a:t>
            </a:r>
            <a:r>
              <a:rPr sz="7000" spc="-285" dirty="0">
                <a:latin typeface="Biome" panose="020B0503030204020804" pitchFamily="34" charset="0"/>
                <a:cs typeface="Biome" panose="020B0503030204020804" pitchFamily="34" charset="0"/>
              </a:rPr>
              <a:t>UŽDAVINIAI</a:t>
            </a:r>
            <a:endParaRPr sz="7000" dirty="0">
              <a:latin typeface="Biome" panose="020B0503030204020804" pitchFamily="34" charset="0"/>
              <a:cs typeface="Biome" panose="020B0503030204020804" pitchFamily="34" charset="0"/>
            </a:endParaRPr>
          </a:p>
        </p:txBody>
      </p:sp>
      <p:sp>
        <p:nvSpPr>
          <p:cNvPr id="4" name="object 4"/>
          <p:cNvSpPr/>
          <p:nvPr/>
        </p:nvSpPr>
        <p:spPr>
          <a:xfrm>
            <a:off x="3432820" y="3841339"/>
            <a:ext cx="929640" cy="929640"/>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object 5"/>
          <p:cNvSpPr txBox="1"/>
          <p:nvPr/>
        </p:nvSpPr>
        <p:spPr>
          <a:xfrm>
            <a:off x="4838664" y="3927766"/>
            <a:ext cx="12422542" cy="2090316"/>
          </a:xfrm>
          <a:prstGeom prst="rect">
            <a:avLst/>
          </a:prstGeom>
        </p:spPr>
        <p:txBody>
          <a:bodyPr vert="horz" wrap="square" lIns="0" tIns="12700" rIns="0" bIns="0" rtlCol="0">
            <a:spAutoFit/>
          </a:bodyPr>
          <a:lstStyle/>
          <a:p>
            <a:pPr marL="12700" algn="just">
              <a:lnSpc>
                <a:spcPct val="100000"/>
              </a:lnSpc>
              <a:spcBef>
                <a:spcPts val="100"/>
              </a:spcBef>
            </a:pPr>
            <a:r>
              <a:rPr lang="lt-LT" sz="4500" dirty="0">
                <a:solidFill>
                  <a:srgbClr val="1A1A3A"/>
                </a:solidFill>
                <a:latin typeface="Seaford" panose="00000500000000000000" pitchFamily="2" charset="0"/>
                <a:cs typeface="Palemonas" panose="02030603060206020803" pitchFamily="18" charset="0"/>
              </a:rPr>
              <a:t>Atpažinti informacinius objektus esančius jus supančioje aplinkoje bei pabandyti suprasti jų reikšmę platesniame medijų kontekste.</a:t>
            </a:r>
            <a:endParaRPr lang="en-US" sz="4500" dirty="0">
              <a:latin typeface="Seaford" panose="00000500000000000000" pitchFamily="2" charset="0"/>
              <a:cs typeface="Palemonas" panose="02030603060206020803" pitchFamily="18" charset="0"/>
            </a:endParaRPr>
          </a:p>
        </p:txBody>
      </p:sp>
      <p:sp>
        <p:nvSpPr>
          <p:cNvPr id="6" name="object 6"/>
          <p:cNvSpPr/>
          <p:nvPr/>
        </p:nvSpPr>
        <p:spPr>
          <a:xfrm>
            <a:off x="3432820" y="6368419"/>
            <a:ext cx="976630" cy="976630"/>
          </a:xfrm>
          <a:custGeom>
            <a:avLst/>
            <a:gdLst/>
            <a:ahLst/>
            <a:cxnLst/>
            <a:rect l="l" t="t" r="r" b="b"/>
            <a:pathLst>
              <a:path w="976629" h="976629">
                <a:moveTo>
                  <a:pt x="488317" y="976627"/>
                </a:moveTo>
                <a:lnTo>
                  <a:pt x="441285" y="974392"/>
                </a:lnTo>
                <a:lnTo>
                  <a:pt x="395522" y="967822"/>
                </a:lnTo>
                <a:lnTo>
                  <a:pt x="351228" y="957123"/>
                </a:lnTo>
                <a:lnTo>
                  <a:pt x="308609" y="942498"/>
                </a:lnTo>
                <a:lnTo>
                  <a:pt x="267868" y="924154"/>
                </a:lnTo>
                <a:lnTo>
                  <a:pt x="229210" y="902293"/>
                </a:lnTo>
                <a:lnTo>
                  <a:pt x="192840" y="877121"/>
                </a:lnTo>
                <a:lnTo>
                  <a:pt x="158963" y="848843"/>
                </a:lnTo>
                <a:lnTo>
                  <a:pt x="127783" y="817663"/>
                </a:lnTo>
                <a:lnTo>
                  <a:pt x="99505" y="783786"/>
                </a:lnTo>
                <a:lnTo>
                  <a:pt x="74333" y="747416"/>
                </a:lnTo>
                <a:lnTo>
                  <a:pt x="52473" y="708759"/>
                </a:lnTo>
                <a:lnTo>
                  <a:pt x="34128" y="668018"/>
                </a:lnTo>
                <a:lnTo>
                  <a:pt x="19504" y="625398"/>
                </a:lnTo>
                <a:lnTo>
                  <a:pt x="8804" y="581104"/>
                </a:lnTo>
                <a:lnTo>
                  <a:pt x="2235" y="535341"/>
                </a:lnTo>
                <a:lnTo>
                  <a:pt x="0" y="488309"/>
                </a:lnTo>
                <a:lnTo>
                  <a:pt x="2235" y="441285"/>
                </a:lnTo>
                <a:lnTo>
                  <a:pt x="8804" y="395522"/>
                </a:lnTo>
                <a:lnTo>
                  <a:pt x="19504" y="351228"/>
                </a:lnTo>
                <a:lnTo>
                  <a:pt x="34128" y="308609"/>
                </a:lnTo>
                <a:lnTo>
                  <a:pt x="52473" y="267868"/>
                </a:lnTo>
                <a:lnTo>
                  <a:pt x="74333" y="229210"/>
                </a:lnTo>
                <a:lnTo>
                  <a:pt x="99505" y="192840"/>
                </a:lnTo>
                <a:lnTo>
                  <a:pt x="127783" y="158963"/>
                </a:lnTo>
                <a:lnTo>
                  <a:pt x="158963" y="127783"/>
                </a:lnTo>
                <a:lnTo>
                  <a:pt x="192840" y="99505"/>
                </a:lnTo>
                <a:lnTo>
                  <a:pt x="229210" y="74333"/>
                </a:lnTo>
                <a:lnTo>
                  <a:pt x="267868" y="52473"/>
                </a:lnTo>
                <a:lnTo>
                  <a:pt x="308609" y="34128"/>
                </a:lnTo>
                <a:lnTo>
                  <a:pt x="351228" y="19504"/>
                </a:lnTo>
                <a:lnTo>
                  <a:pt x="395522" y="8805"/>
                </a:lnTo>
                <a:lnTo>
                  <a:pt x="441285" y="2235"/>
                </a:lnTo>
                <a:lnTo>
                  <a:pt x="488313" y="0"/>
                </a:lnTo>
                <a:lnTo>
                  <a:pt x="535341" y="2235"/>
                </a:lnTo>
                <a:lnTo>
                  <a:pt x="581104" y="8805"/>
                </a:lnTo>
                <a:lnTo>
                  <a:pt x="625398" y="19504"/>
                </a:lnTo>
                <a:lnTo>
                  <a:pt x="668017" y="34128"/>
                </a:lnTo>
                <a:lnTo>
                  <a:pt x="708758" y="52473"/>
                </a:lnTo>
                <a:lnTo>
                  <a:pt x="747416" y="74333"/>
                </a:lnTo>
                <a:lnTo>
                  <a:pt x="783786" y="99505"/>
                </a:lnTo>
                <a:lnTo>
                  <a:pt x="817663" y="127783"/>
                </a:lnTo>
                <a:lnTo>
                  <a:pt x="848843" y="158963"/>
                </a:lnTo>
                <a:lnTo>
                  <a:pt x="877121" y="192840"/>
                </a:lnTo>
                <a:lnTo>
                  <a:pt x="902293" y="229210"/>
                </a:lnTo>
                <a:lnTo>
                  <a:pt x="924153" y="267868"/>
                </a:lnTo>
                <a:lnTo>
                  <a:pt x="942498" y="308609"/>
                </a:lnTo>
                <a:lnTo>
                  <a:pt x="957123" y="351228"/>
                </a:lnTo>
                <a:lnTo>
                  <a:pt x="967822" y="395522"/>
                </a:lnTo>
                <a:lnTo>
                  <a:pt x="974392" y="441285"/>
                </a:lnTo>
                <a:lnTo>
                  <a:pt x="976627" y="488313"/>
                </a:lnTo>
                <a:lnTo>
                  <a:pt x="974392" y="535341"/>
                </a:lnTo>
                <a:lnTo>
                  <a:pt x="967822" y="581104"/>
                </a:lnTo>
                <a:lnTo>
                  <a:pt x="957123" y="625398"/>
                </a:lnTo>
                <a:lnTo>
                  <a:pt x="942498" y="668018"/>
                </a:lnTo>
                <a:lnTo>
                  <a:pt x="924153" y="708759"/>
                </a:lnTo>
                <a:lnTo>
                  <a:pt x="902293" y="747416"/>
                </a:lnTo>
                <a:lnTo>
                  <a:pt x="877121" y="783786"/>
                </a:lnTo>
                <a:lnTo>
                  <a:pt x="848843" y="817663"/>
                </a:lnTo>
                <a:lnTo>
                  <a:pt x="817663" y="848843"/>
                </a:lnTo>
                <a:lnTo>
                  <a:pt x="783786" y="877121"/>
                </a:lnTo>
                <a:lnTo>
                  <a:pt x="747416" y="902293"/>
                </a:lnTo>
                <a:lnTo>
                  <a:pt x="708758" y="924154"/>
                </a:lnTo>
                <a:lnTo>
                  <a:pt x="668017" y="942498"/>
                </a:lnTo>
                <a:lnTo>
                  <a:pt x="625398" y="957123"/>
                </a:lnTo>
                <a:lnTo>
                  <a:pt x="581104" y="967822"/>
                </a:lnTo>
                <a:lnTo>
                  <a:pt x="535341" y="974392"/>
                </a:lnTo>
                <a:lnTo>
                  <a:pt x="488317" y="976627"/>
                </a:lnTo>
                <a:close/>
              </a:path>
            </a:pathLst>
          </a:custGeom>
          <a:solidFill>
            <a:srgbClr val="7B8AF5"/>
          </a:solidFill>
        </p:spPr>
        <p:txBody>
          <a:bodyPr wrap="square" lIns="0" tIns="0" rIns="0" bIns="0" rtlCol="0"/>
          <a:lstStyle/>
          <a:p>
            <a:endParaRPr/>
          </a:p>
        </p:txBody>
      </p:sp>
      <p:sp>
        <p:nvSpPr>
          <p:cNvPr id="7" name="object 7"/>
          <p:cNvSpPr txBox="1"/>
          <p:nvPr/>
        </p:nvSpPr>
        <p:spPr>
          <a:xfrm>
            <a:off x="3664585" y="4376467"/>
            <a:ext cx="526415" cy="2977515"/>
          </a:xfrm>
          <a:prstGeom prst="rect">
            <a:avLst/>
          </a:prstGeom>
        </p:spPr>
        <p:txBody>
          <a:bodyPr vert="horz" wrap="square" lIns="0" tIns="445770" rIns="0" bIns="0" rtlCol="0">
            <a:spAutoFit/>
          </a:bodyPr>
          <a:lstStyle/>
          <a:p>
            <a:pPr marL="95250">
              <a:lnSpc>
                <a:spcPct val="100000"/>
              </a:lnSpc>
              <a:spcBef>
                <a:spcPts val="3510"/>
              </a:spcBef>
            </a:pPr>
            <a:endParaRPr sz="6600" dirty="0">
              <a:latin typeface="Seaford" panose="00000500000000000000" pitchFamily="2" charset="0"/>
              <a:cs typeface="Tahoma"/>
            </a:endParaRPr>
          </a:p>
          <a:p>
            <a:pPr marL="12700">
              <a:lnSpc>
                <a:spcPct val="100000"/>
              </a:lnSpc>
              <a:spcBef>
                <a:spcPts val="3625"/>
              </a:spcBef>
            </a:pPr>
            <a:r>
              <a:rPr sz="6900" b="1" spc="-535" dirty="0">
                <a:solidFill>
                  <a:srgbClr val="FFFFFF"/>
                </a:solidFill>
                <a:latin typeface="Seaford" panose="00000500000000000000" pitchFamily="2" charset="0"/>
                <a:cs typeface="Tahoma"/>
              </a:rPr>
              <a:t>2</a:t>
            </a:r>
            <a:endParaRPr sz="6900" dirty="0">
              <a:latin typeface="Seaford" panose="00000500000000000000" pitchFamily="2" charset="0"/>
              <a:cs typeface="Tahoma"/>
            </a:endParaRPr>
          </a:p>
        </p:txBody>
      </p:sp>
      <p:sp>
        <p:nvSpPr>
          <p:cNvPr id="10" name="object 10"/>
          <p:cNvSpPr txBox="1"/>
          <p:nvPr/>
        </p:nvSpPr>
        <p:spPr>
          <a:xfrm>
            <a:off x="4849421" y="6381222"/>
            <a:ext cx="12422543" cy="1549399"/>
          </a:xfrm>
          <a:prstGeom prst="rect">
            <a:avLst/>
          </a:prstGeom>
        </p:spPr>
        <p:txBody>
          <a:bodyPr vert="horz" wrap="square" lIns="0" tIns="12065" rIns="0" bIns="0" rtlCol="0">
            <a:spAutoFit/>
          </a:bodyPr>
          <a:lstStyle/>
          <a:p>
            <a:pPr marL="12700" marR="5080" algn="just">
              <a:lnSpc>
                <a:spcPct val="116700"/>
              </a:lnSpc>
              <a:spcBef>
                <a:spcPts val="95"/>
              </a:spcBef>
            </a:pPr>
            <a:r>
              <a:rPr lang="lt-LT" sz="4500" dirty="0">
                <a:solidFill>
                  <a:srgbClr val="1A1A3A"/>
                </a:solidFill>
                <a:latin typeface="Seaford" panose="00000500000000000000" pitchFamily="2" charset="0"/>
                <a:cs typeface="Palemonas" panose="02030603060206020803" pitchFamily="18" charset="0"/>
              </a:rPr>
              <a:t>Ugdyti gebėjimą kritiškai mąstyti apie informacinę aplinką.</a:t>
            </a:r>
            <a:endParaRPr lang="en-US" sz="4500" dirty="0">
              <a:latin typeface="Seaford" panose="00000500000000000000" pitchFamily="2" charset="0"/>
              <a:cs typeface="Palemonas" panose="02030603060206020803" pitchFamily="18" charset="0"/>
            </a:endParaRPr>
          </a:p>
        </p:txBody>
      </p:sp>
      <p:sp>
        <p:nvSpPr>
          <p:cNvPr id="12" name="object 7">
            <a:extLst>
              <a:ext uri="{FF2B5EF4-FFF2-40B4-BE49-F238E27FC236}">
                <a16:creationId xmlns:a16="http://schemas.microsoft.com/office/drawing/2014/main" id="{9C3CFF8B-1244-390F-13AD-E42AA3C5D28A}"/>
              </a:ext>
            </a:extLst>
          </p:cNvPr>
          <p:cNvSpPr txBox="1"/>
          <p:nvPr/>
        </p:nvSpPr>
        <p:spPr>
          <a:xfrm>
            <a:off x="3588385" y="3314700"/>
            <a:ext cx="526415" cy="1465786"/>
          </a:xfrm>
          <a:prstGeom prst="rect">
            <a:avLst/>
          </a:prstGeom>
        </p:spPr>
        <p:txBody>
          <a:bodyPr vert="horz" wrap="square" lIns="0" tIns="445770" rIns="0" bIns="0" rtlCol="0">
            <a:spAutoFit/>
          </a:bodyPr>
          <a:lstStyle/>
          <a:p>
            <a:pPr marL="95250">
              <a:lnSpc>
                <a:spcPct val="100000"/>
              </a:lnSpc>
              <a:spcBef>
                <a:spcPts val="3510"/>
              </a:spcBef>
            </a:pPr>
            <a:r>
              <a:rPr sz="6600" b="1" spc="-1689" dirty="0">
                <a:solidFill>
                  <a:srgbClr val="FFFFFF"/>
                </a:solidFill>
                <a:latin typeface="Seaford" panose="00000500000000000000" pitchFamily="2" charset="0"/>
                <a:cs typeface="Tahoma"/>
              </a:rPr>
              <a:t>1</a:t>
            </a:r>
            <a:endParaRPr sz="6600" dirty="0">
              <a:latin typeface="Seaford" panose="00000500000000000000" pitchFamily="2" charset="0"/>
              <a:cs typeface="Tahoma"/>
            </a:endParaRPr>
          </a:p>
        </p:txBody>
      </p:sp>
      <p:sp>
        <p:nvSpPr>
          <p:cNvPr id="16" name="object 4">
            <a:extLst>
              <a:ext uri="{FF2B5EF4-FFF2-40B4-BE49-F238E27FC236}">
                <a16:creationId xmlns:a16="http://schemas.microsoft.com/office/drawing/2014/main" id="{55D365A3-B638-4680-017A-1171EF3B5C20}"/>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7" name="TextBox 16">
            <a:extLst>
              <a:ext uri="{FF2B5EF4-FFF2-40B4-BE49-F238E27FC236}">
                <a16:creationId xmlns:a16="http://schemas.microsoft.com/office/drawing/2014/main" id="{D5C53666-AC6D-51B0-1C7B-15CFECE5B2E8}"/>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3</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47700"/>
            <a:ext cx="15993110" cy="2557780"/>
          </a:xfrm>
          <a:custGeom>
            <a:avLst/>
            <a:gdLst/>
            <a:ahLst/>
            <a:cxnLst/>
            <a:rect l="l" t="t" r="r" b="b"/>
            <a:pathLst>
              <a:path w="15993110" h="2557779">
                <a:moveTo>
                  <a:pt x="15049670" y="2557365"/>
                </a:moveTo>
                <a:lnTo>
                  <a:pt x="0" y="2557365"/>
                </a:lnTo>
                <a:lnTo>
                  <a:pt x="0" y="0"/>
                </a:lnTo>
                <a:lnTo>
                  <a:pt x="15049670" y="0"/>
                </a:lnTo>
                <a:lnTo>
                  <a:pt x="15992581" y="1273631"/>
                </a:lnTo>
                <a:lnTo>
                  <a:pt x="15992581" y="1283734"/>
                </a:lnTo>
                <a:lnTo>
                  <a:pt x="15049670" y="2557365"/>
                </a:lnTo>
                <a:close/>
              </a:path>
            </a:pathLst>
          </a:custGeom>
          <a:solidFill>
            <a:srgbClr val="7B8AF5"/>
          </a:solidFill>
        </p:spPr>
        <p:txBody>
          <a:bodyPr wrap="square" lIns="0" tIns="0" rIns="0" bIns="0" rtlCol="0"/>
          <a:lstStyle/>
          <a:p>
            <a:endParaRPr/>
          </a:p>
        </p:txBody>
      </p:sp>
      <p:sp>
        <p:nvSpPr>
          <p:cNvPr id="3" name="object 3"/>
          <p:cNvSpPr txBox="1"/>
          <p:nvPr/>
        </p:nvSpPr>
        <p:spPr>
          <a:xfrm>
            <a:off x="1752600" y="1333500"/>
            <a:ext cx="10405110" cy="1176604"/>
          </a:xfrm>
          <a:prstGeom prst="rect">
            <a:avLst/>
          </a:prstGeom>
        </p:spPr>
        <p:txBody>
          <a:bodyPr vert="horz" wrap="square" lIns="0" tIns="174625" rIns="0" bIns="0" rtlCol="0">
            <a:spAutoFit/>
          </a:bodyPr>
          <a:lstStyle/>
          <a:p>
            <a:pPr marL="12700">
              <a:lnSpc>
                <a:spcPct val="100000"/>
              </a:lnSpc>
              <a:spcBef>
                <a:spcPts val="1375"/>
              </a:spcBef>
            </a:pPr>
            <a:r>
              <a:rPr lang="lt-LT" sz="6500" b="1" dirty="0">
                <a:solidFill>
                  <a:srgbClr val="FFFFFF"/>
                </a:solidFill>
                <a:latin typeface="Biome" panose="020B0503030204020804" pitchFamily="34" charset="0"/>
                <a:cs typeface="Biome" panose="020B0503030204020804" pitchFamily="34" charset="0"/>
              </a:rPr>
              <a:t>PASVARSTYKITE:</a:t>
            </a:r>
            <a:endParaRPr sz="6500" dirty="0">
              <a:latin typeface="Biome" panose="020B0503030204020804" pitchFamily="34" charset="0"/>
              <a:cs typeface="Biome" panose="020B0503030204020804" pitchFamily="34" charset="0"/>
            </a:endParaRPr>
          </a:p>
        </p:txBody>
      </p:sp>
      <p:sp>
        <p:nvSpPr>
          <p:cNvPr id="5" name="TextBox 4">
            <a:extLst>
              <a:ext uri="{FF2B5EF4-FFF2-40B4-BE49-F238E27FC236}">
                <a16:creationId xmlns:a16="http://schemas.microsoft.com/office/drawing/2014/main" id="{E45BAF6E-86B9-010A-C5E3-3216212D174D}"/>
              </a:ext>
            </a:extLst>
          </p:cNvPr>
          <p:cNvSpPr txBox="1"/>
          <p:nvPr/>
        </p:nvSpPr>
        <p:spPr>
          <a:xfrm>
            <a:off x="12747969" y="6196677"/>
            <a:ext cx="4419600" cy="784830"/>
          </a:xfrm>
          <a:prstGeom prst="rect">
            <a:avLst/>
          </a:prstGeom>
          <a:noFill/>
        </p:spPr>
        <p:txBody>
          <a:bodyPr wrap="square" rtlCol="0">
            <a:spAutoFit/>
          </a:bodyPr>
          <a:lstStyle/>
          <a:p>
            <a:pPr algn="ctr"/>
            <a:r>
              <a:rPr lang="lt-LT" sz="4500" b="1" dirty="0">
                <a:solidFill>
                  <a:schemeClr val="bg1"/>
                </a:solidFill>
                <a:latin typeface="Seaford" panose="00000500000000000000" pitchFamily="2" charset="0"/>
              </a:rPr>
              <a:t>Skaitytojams</a:t>
            </a:r>
            <a:endParaRPr lang="en-US" sz="4500" b="1" dirty="0">
              <a:solidFill>
                <a:schemeClr val="bg1"/>
              </a:solidFill>
              <a:latin typeface="Seaford" panose="00000500000000000000" pitchFamily="2" charset="0"/>
            </a:endParaRPr>
          </a:p>
        </p:txBody>
      </p:sp>
      <p:sp>
        <p:nvSpPr>
          <p:cNvPr id="4" name="object 4">
            <a:extLst>
              <a:ext uri="{FF2B5EF4-FFF2-40B4-BE49-F238E27FC236}">
                <a16:creationId xmlns:a16="http://schemas.microsoft.com/office/drawing/2014/main" id="{6F50ABFA-A0AC-CFD7-AA26-DD503D32D9DD}"/>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0E89E723-2D2A-2C1B-A5E0-08D412CC96BD}"/>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4</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10" name="object 3">
            <a:extLst>
              <a:ext uri="{FF2B5EF4-FFF2-40B4-BE49-F238E27FC236}">
                <a16:creationId xmlns:a16="http://schemas.microsoft.com/office/drawing/2014/main" id="{96549CD5-A252-4190-3D0A-7D8C5DDDA6AF}"/>
              </a:ext>
            </a:extLst>
          </p:cNvPr>
          <p:cNvSpPr/>
          <p:nvPr/>
        </p:nvSpPr>
        <p:spPr>
          <a:xfrm>
            <a:off x="1676400" y="4646394"/>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1" name="TextBox 10">
            <a:extLst>
              <a:ext uri="{FF2B5EF4-FFF2-40B4-BE49-F238E27FC236}">
                <a16:creationId xmlns:a16="http://schemas.microsoft.com/office/drawing/2014/main" id="{45C7C527-9E0A-2221-0BA4-7D9F6E5E73F6}"/>
              </a:ext>
            </a:extLst>
          </p:cNvPr>
          <p:cNvSpPr txBox="1"/>
          <p:nvPr/>
        </p:nvSpPr>
        <p:spPr>
          <a:xfrm>
            <a:off x="2743200" y="4603889"/>
            <a:ext cx="11734800" cy="707886"/>
          </a:xfrm>
          <a:prstGeom prst="rect">
            <a:avLst/>
          </a:prstGeom>
          <a:noFill/>
        </p:spPr>
        <p:txBody>
          <a:bodyPr wrap="square" rtlCol="0">
            <a:spAutoFit/>
          </a:bodyPr>
          <a:lstStyle/>
          <a:p>
            <a:pPr algn="just"/>
            <a:r>
              <a:rPr lang="lt-LT" sz="4000" dirty="0">
                <a:latin typeface="Seaford" panose="00000500000000000000" pitchFamily="2" charset="0"/>
              </a:rPr>
              <a:t>Kas jums yra medijos?</a:t>
            </a:r>
            <a:endParaRPr lang="en-US" sz="4000" dirty="0">
              <a:latin typeface="Seaford" panose="00000500000000000000" pitchFamily="2" charset="0"/>
            </a:endParaRPr>
          </a:p>
        </p:txBody>
      </p:sp>
      <p:sp>
        <p:nvSpPr>
          <p:cNvPr id="15" name="object 3">
            <a:extLst>
              <a:ext uri="{FF2B5EF4-FFF2-40B4-BE49-F238E27FC236}">
                <a16:creationId xmlns:a16="http://schemas.microsoft.com/office/drawing/2014/main" id="{88088A4E-6FED-6698-DAE7-3E697D20BAEF}"/>
              </a:ext>
            </a:extLst>
          </p:cNvPr>
          <p:cNvSpPr/>
          <p:nvPr/>
        </p:nvSpPr>
        <p:spPr>
          <a:xfrm>
            <a:off x="1676400" y="5842734"/>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6" name="TextBox 15">
            <a:extLst>
              <a:ext uri="{FF2B5EF4-FFF2-40B4-BE49-F238E27FC236}">
                <a16:creationId xmlns:a16="http://schemas.microsoft.com/office/drawing/2014/main" id="{0B04BE8E-04A2-B657-BF3B-49785E1F3987}"/>
              </a:ext>
            </a:extLst>
          </p:cNvPr>
          <p:cNvSpPr txBox="1"/>
          <p:nvPr/>
        </p:nvSpPr>
        <p:spPr>
          <a:xfrm>
            <a:off x="2743200" y="5842734"/>
            <a:ext cx="11734800" cy="707886"/>
          </a:xfrm>
          <a:prstGeom prst="rect">
            <a:avLst/>
          </a:prstGeom>
          <a:noFill/>
        </p:spPr>
        <p:txBody>
          <a:bodyPr wrap="square" rtlCol="0">
            <a:spAutoFit/>
          </a:bodyPr>
          <a:lstStyle/>
          <a:p>
            <a:pPr algn="just"/>
            <a:r>
              <a:rPr lang="lt-LT" sz="4000" dirty="0">
                <a:latin typeface="Seaford" panose="00000500000000000000" pitchFamily="2" charset="0"/>
              </a:rPr>
              <a:t>Kas jums yra informaciniai objektai?</a:t>
            </a:r>
            <a:endParaRPr lang="en-US" sz="4000" dirty="0">
              <a:latin typeface="Seaford" panose="00000500000000000000" pitchFamily="2" charset="0"/>
            </a:endParaRPr>
          </a:p>
        </p:txBody>
      </p:sp>
      <p:pic>
        <p:nvPicPr>
          <p:cNvPr id="20" name="Picture 19" descr="A person standing next to a light bulb&#10;&#10;Description automatically generated">
            <a:extLst>
              <a:ext uri="{FF2B5EF4-FFF2-40B4-BE49-F238E27FC236}">
                <a16:creationId xmlns:a16="http://schemas.microsoft.com/office/drawing/2014/main" id="{3CDE3671-8042-926E-6DFA-51D8F7A72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5330" y="3437572"/>
            <a:ext cx="7087870" cy="70878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57250"/>
            <a:ext cx="15993110" cy="2249805"/>
          </a:xfrm>
          <a:custGeom>
            <a:avLst/>
            <a:gdLst/>
            <a:ahLst/>
            <a:cxnLst/>
            <a:rect l="l" t="t" r="r" b="b"/>
            <a:pathLst>
              <a:path w="15993110" h="2249805">
                <a:moveTo>
                  <a:pt x="15049667" y="2249524"/>
                </a:moveTo>
                <a:lnTo>
                  <a:pt x="0" y="2249524"/>
                </a:lnTo>
                <a:lnTo>
                  <a:pt x="0" y="0"/>
                </a:lnTo>
                <a:lnTo>
                  <a:pt x="15049667" y="0"/>
                </a:lnTo>
                <a:lnTo>
                  <a:pt x="15992962" y="1120775"/>
                </a:lnTo>
                <a:lnTo>
                  <a:pt x="15992962" y="1128749"/>
                </a:lnTo>
                <a:lnTo>
                  <a:pt x="15049667" y="2249524"/>
                </a:lnTo>
                <a:close/>
              </a:path>
            </a:pathLst>
          </a:custGeom>
          <a:solidFill>
            <a:srgbClr val="7B8AF5"/>
          </a:solidFill>
        </p:spPr>
        <p:txBody>
          <a:bodyPr wrap="square" lIns="0" tIns="0" rIns="0" bIns="0" rtlCol="0"/>
          <a:lstStyle/>
          <a:p>
            <a:endParaRPr/>
          </a:p>
        </p:txBody>
      </p:sp>
      <p:pic>
        <p:nvPicPr>
          <p:cNvPr id="5" name="object 5"/>
          <p:cNvPicPr/>
          <p:nvPr/>
        </p:nvPicPr>
        <p:blipFill>
          <a:blip r:embed="rId3" cstate="print"/>
          <a:stretch>
            <a:fillRect/>
          </a:stretch>
        </p:blipFill>
        <p:spPr>
          <a:xfrm>
            <a:off x="13363916" y="4117327"/>
            <a:ext cx="4698905" cy="5065535"/>
          </a:xfrm>
          <a:prstGeom prst="rect">
            <a:avLst/>
          </a:prstGeom>
        </p:spPr>
      </p:pic>
      <p:sp>
        <p:nvSpPr>
          <p:cNvPr id="6" name="object 6"/>
          <p:cNvSpPr txBox="1">
            <a:spLocks noGrp="1"/>
          </p:cNvSpPr>
          <p:nvPr>
            <p:ph type="title"/>
          </p:nvPr>
        </p:nvSpPr>
        <p:spPr>
          <a:xfrm>
            <a:off x="1300034" y="1056986"/>
            <a:ext cx="14112240" cy="1611350"/>
          </a:xfrm>
          <a:prstGeom prst="rect">
            <a:avLst/>
          </a:prstGeom>
        </p:spPr>
        <p:txBody>
          <a:bodyPr vert="horz" wrap="square" lIns="0" tIns="528966" rIns="0" bIns="0" rtlCol="0">
            <a:spAutoFit/>
          </a:bodyPr>
          <a:lstStyle/>
          <a:p>
            <a:pPr marL="12700">
              <a:lnSpc>
                <a:spcPct val="100000"/>
              </a:lnSpc>
              <a:spcBef>
                <a:spcPts val="100"/>
              </a:spcBef>
            </a:pPr>
            <a:r>
              <a:rPr sz="7000" dirty="0">
                <a:latin typeface="Biome" panose="020B0503030204020804" pitchFamily="34" charset="0"/>
                <a:cs typeface="Biome" panose="020B0503030204020804" pitchFamily="34" charset="0"/>
              </a:rPr>
              <a:t>KAS</a:t>
            </a:r>
            <a:r>
              <a:rPr sz="7000" spc="385" dirty="0">
                <a:latin typeface="Biome" panose="020B0503030204020804" pitchFamily="34" charset="0"/>
                <a:cs typeface="Biome" panose="020B0503030204020804" pitchFamily="34" charset="0"/>
              </a:rPr>
              <a:t> </a:t>
            </a:r>
            <a:r>
              <a:rPr sz="7000" dirty="0">
                <a:latin typeface="Biome" panose="020B0503030204020804" pitchFamily="34" charset="0"/>
                <a:cs typeface="Biome" panose="020B0503030204020804" pitchFamily="34" charset="0"/>
              </a:rPr>
              <a:t>YRA</a:t>
            </a:r>
            <a:r>
              <a:rPr sz="7000" spc="390" dirty="0">
                <a:latin typeface="Biome" panose="020B0503030204020804" pitchFamily="34" charset="0"/>
                <a:cs typeface="Biome" panose="020B0503030204020804" pitchFamily="34" charset="0"/>
              </a:rPr>
              <a:t> </a:t>
            </a:r>
            <a:r>
              <a:rPr lang="lt-LT" sz="7000" spc="-300" dirty="0">
                <a:latin typeface="Biome" panose="020B0503030204020804" pitchFamily="34" charset="0"/>
                <a:cs typeface="Biome" panose="020B0503030204020804" pitchFamily="34" charset="0"/>
              </a:rPr>
              <a:t>MEDIJA / MEDIJOS</a:t>
            </a:r>
            <a:r>
              <a:rPr sz="7000" spc="-70" dirty="0">
                <a:latin typeface="Biome" panose="020B0503030204020804" pitchFamily="34" charset="0"/>
                <a:cs typeface="Biome" panose="020B0503030204020804" pitchFamily="34" charset="0"/>
              </a:rPr>
              <a:t>?</a:t>
            </a:r>
            <a:endParaRPr sz="7000" dirty="0">
              <a:latin typeface="Biome" panose="020B0503030204020804" pitchFamily="34" charset="0"/>
              <a:cs typeface="Biome" panose="020B0503030204020804" pitchFamily="34" charset="0"/>
            </a:endParaRPr>
          </a:p>
        </p:txBody>
      </p:sp>
      <p:sp>
        <p:nvSpPr>
          <p:cNvPr id="7" name="object 4">
            <a:extLst>
              <a:ext uri="{FF2B5EF4-FFF2-40B4-BE49-F238E27FC236}">
                <a16:creationId xmlns:a16="http://schemas.microsoft.com/office/drawing/2014/main" id="{445DEC45-F893-697B-F6D5-DBE6FC0C2FC5}"/>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8" name="TextBox 7">
            <a:extLst>
              <a:ext uri="{FF2B5EF4-FFF2-40B4-BE49-F238E27FC236}">
                <a16:creationId xmlns:a16="http://schemas.microsoft.com/office/drawing/2014/main" id="{FAAFA5AF-7976-7E09-2710-91A86D0EC584}"/>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5</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9" name="object 4">
            <a:extLst>
              <a:ext uri="{FF2B5EF4-FFF2-40B4-BE49-F238E27FC236}">
                <a16:creationId xmlns:a16="http://schemas.microsoft.com/office/drawing/2014/main" id="{335D8808-2186-5854-323A-A5A96C489892}"/>
              </a:ext>
            </a:extLst>
          </p:cNvPr>
          <p:cNvSpPr/>
          <p:nvPr/>
        </p:nvSpPr>
        <p:spPr>
          <a:xfrm>
            <a:off x="470493" y="3867530"/>
            <a:ext cx="2411814" cy="2411814"/>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0" name="TextBox 9">
            <a:extLst>
              <a:ext uri="{FF2B5EF4-FFF2-40B4-BE49-F238E27FC236}">
                <a16:creationId xmlns:a16="http://schemas.microsoft.com/office/drawing/2014/main" id="{147792E3-4072-96EA-BAF5-47073A2D2FD7}"/>
              </a:ext>
            </a:extLst>
          </p:cNvPr>
          <p:cNvSpPr txBox="1"/>
          <p:nvPr/>
        </p:nvSpPr>
        <p:spPr>
          <a:xfrm>
            <a:off x="704241" y="4719494"/>
            <a:ext cx="1944317" cy="707886"/>
          </a:xfrm>
          <a:prstGeom prst="rect">
            <a:avLst/>
          </a:prstGeom>
          <a:noFill/>
        </p:spPr>
        <p:txBody>
          <a:bodyPr wrap="square" rtlCol="0">
            <a:spAutoFit/>
          </a:bodyPr>
          <a:lstStyle/>
          <a:p>
            <a:pPr algn="ctr"/>
            <a:r>
              <a:rPr lang="lt-LT" sz="4000" b="1" dirty="0">
                <a:solidFill>
                  <a:schemeClr val="bg1"/>
                </a:solidFill>
                <a:latin typeface="Seaford" panose="00000500000000000000" pitchFamily="2" charset="0"/>
              </a:rPr>
              <a:t>Spauda</a:t>
            </a:r>
            <a:endParaRPr lang="en-US" sz="4000" b="1" dirty="0">
              <a:solidFill>
                <a:schemeClr val="bg1"/>
              </a:solidFill>
              <a:latin typeface="Seaford" panose="00000500000000000000" pitchFamily="2" charset="0"/>
            </a:endParaRPr>
          </a:p>
        </p:txBody>
      </p:sp>
      <p:sp>
        <p:nvSpPr>
          <p:cNvPr id="15" name="object 4">
            <a:extLst>
              <a:ext uri="{FF2B5EF4-FFF2-40B4-BE49-F238E27FC236}">
                <a16:creationId xmlns:a16="http://schemas.microsoft.com/office/drawing/2014/main" id="{A80E1886-208B-3B7A-FCB0-DD7E97AB4146}"/>
              </a:ext>
            </a:extLst>
          </p:cNvPr>
          <p:cNvSpPr/>
          <p:nvPr/>
        </p:nvSpPr>
        <p:spPr>
          <a:xfrm>
            <a:off x="1676400" y="6362700"/>
            <a:ext cx="2411814" cy="2411814"/>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dirty="0"/>
          </a:p>
        </p:txBody>
      </p:sp>
      <p:sp>
        <p:nvSpPr>
          <p:cNvPr id="16" name="TextBox 15">
            <a:extLst>
              <a:ext uri="{FF2B5EF4-FFF2-40B4-BE49-F238E27FC236}">
                <a16:creationId xmlns:a16="http://schemas.microsoft.com/office/drawing/2014/main" id="{2606F6DE-44A4-A2DB-0429-62DA25938DFB}"/>
              </a:ext>
            </a:extLst>
          </p:cNvPr>
          <p:cNvSpPr txBox="1"/>
          <p:nvPr/>
        </p:nvSpPr>
        <p:spPr>
          <a:xfrm>
            <a:off x="1910148" y="7214664"/>
            <a:ext cx="1944317" cy="707886"/>
          </a:xfrm>
          <a:prstGeom prst="rect">
            <a:avLst/>
          </a:prstGeom>
          <a:noFill/>
        </p:spPr>
        <p:txBody>
          <a:bodyPr wrap="square" rtlCol="0">
            <a:spAutoFit/>
          </a:bodyPr>
          <a:lstStyle/>
          <a:p>
            <a:pPr algn="ctr"/>
            <a:r>
              <a:rPr lang="lt-LT" sz="4000" b="1" dirty="0">
                <a:solidFill>
                  <a:schemeClr val="bg1"/>
                </a:solidFill>
                <a:latin typeface="Seaford" panose="00000500000000000000" pitchFamily="2" charset="0"/>
              </a:rPr>
              <a:t>Radijas</a:t>
            </a:r>
            <a:endParaRPr lang="en-US" sz="4000" b="1" dirty="0">
              <a:solidFill>
                <a:schemeClr val="bg1"/>
              </a:solidFill>
              <a:latin typeface="Seaford" panose="00000500000000000000" pitchFamily="2" charset="0"/>
            </a:endParaRPr>
          </a:p>
        </p:txBody>
      </p:sp>
      <p:sp>
        <p:nvSpPr>
          <p:cNvPr id="17" name="object 4">
            <a:extLst>
              <a:ext uri="{FF2B5EF4-FFF2-40B4-BE49-F238E27FC236}">
                <a16:creationId xmlns:a16="http://schemas.microsoft.com/office/drawing/2014/main" id="{4FDAC9BB-7C1D-1F44-46A9-0BDBB0CC753D}"/>
              </a:ext>
            </a:extLst>
          </p:cNvPr>
          <p:cNvSpPr/>
          <p:nvPr/>
        </p:nvSpPr>
        <p:spPr>
          <a:xfrm>
            <a:off x="3392770" y="4221473"/>
            <a:ext cx="2411814" cy="2411814"/>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dirty="0"/>
          </a:p>
        </p:txBody>
      </p:sp>
      <p:sp>
        <p:nvSpPr>
          <p:cNvPr id="18" name="TextBox 17">
            <a:extLst>
              <a:ext uri="{FF2B5EF4-FFF2-40B4-BE49-F238E27FC236}">
                <a16:creationId xmlns:a16="http://schemas.microsoft.com/office/drawing/2014/main" id="{285AF82A-29CA-8F91-C50A-52C096815A30}"/>
              </a:ext>
            </a:extLst>
          </p:cNvPr>
          <p:cNvSpPr txBox="1"/>
          <p:nvPr/>
        </p:nvSpPr>
        <p:spPr>
          <a:xfrm>
            <a:off x="3626518" y="5151024"/>
            <a:ext cx="1944317" cy="553998"/>
          </a:xfrm>
          <a:prstGeom prst="rect">
            <a:avLst/>
          </a:prstGeom>
          <a:noFill/>
        </p:spPr>
        <p:txBody>
          <a:bodyPr wrap="square" rtlCol="0">
            <a:spAutoFit/>
          </a:bodyPr>
          <a:lstStyle/>
          <a:p>
            <a:pPr algn="ctr"/>
            <a:r>
              <a:rPr lang="lt-LT" sz="3000" b="1" dirty="0">
                <a:solidFill>
                  <a:schemeClr val="bg1"/>
                </a:solidFill>
                <a:latin typeface="Seaford" panose="00000500000000000000" pitchFamily="2" charset="0"/>
              </a:rPr>
              <a:t>Televizija</a:t>
            </a:r>
            <a:endParaRPr lang="en-US" sz="3000" b="1" dirty="0">
              <a:solidFill>
                <a:schemeClr val="bg1"/>
              </a:solidFill>
              <a:latin typeface="Seaford" panose="00000500000000000000" pitchFamily="2" charset="0"/>
            </a:endParaRPr>
          </a:p>
        </p:txBody>
      </p:sp>
      <p:sp>
        <p:nvSpPr>
          <p:cNvPr id="19" name="object 4">
            <a:extLst>
              <a:ext uri="{FF2B5EF4-FFF2-40B4-BE49-F238E27FC236}">
                <a16:creationId xmlns:a16="http://schemas.microsoft.com/office/drawing/2014/main" id="{C1D0319A-90A7-3DB4-4366-F86B6145FBA3}"/>
              </a:ext>
            </a:extLst>
          </p:cNvPr>
          <p:cNvSpPr/>
          <p:nvPr/>
        </p:nvSpPr>
        <p:spPr>
          <a:xfrm>
            <a:off x="7745723" y="3513587"/>
            <a:ext cx="2411814" cy="2411814"/>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8694FF"/>
          </a:solidFill>
        </p:spPr>
        <p:txBody>
          <a:bodyPr wrap="square" lIns="0" tIns="0" rIns="0" bIns="0" rtlCol="0"/>
          <a:lstStyle/>
          <a:p>
            <a:endParaRPr>
              <a:solidFill>
                <a:srgbClr val="8694FF"/>
              </a:solidFill>
            </a:endParaRPr>
          </a:p>
        </p:txBody>
      </p:sp>
      <p:sp>
        <p:nvSpPr>
          <p:cNvPr id="20" name="TextBox 19">
            <a:extLst>
              <a:ext uri="{FF2B5EF4-FFF2-40B4-BE49-F238E27FC236}">
                <a16:creationId xmlns:a16="http://schemas.microsoft.com/office/drawing/2014/main" id="{CDA2C128-3432-5FE1-68DC-21CB3F07B45F}"/>
              </a:ext>
            </a:extLst>
          </p:cNvPr>
          <p:cNvSpPr txBox="1"/>
          <p:nvPr/>
        </p:nvSpPr>
        <p:spPr>
          <a:xfrm>
            <a:off x="7973227" y="4465578"/>
            <a:ext cx="1944317" cy="507831"/>
          </a:xfrm>
          <a:prstGeom prst="rect">
            <a:avLst/>
          </a:prstGeom>
          <a:noFill/>
        </p:spPr>
        <p:txBody>
          <a:bodyPr wrap="square" rtlCol="0">
            <a:spAutoFit/>
          </a:bodyPr>
          <a:lstStyle/>
          <a:p>
            <a:pPr algn="ctr"/>
            <a:r>
              <a:rPr lang="lt-LT" sz="2700" b="1" dirty="0">
                <a:solidFill>
                  <a:schemeClr val="bg1"/>
                </a:solidFill>
                <a:latin typeface="Seaford" panose="00000500000000000000" pitchFamily="2" charset="0"/>
              </a:rPr>
              <a:t>Fotografija</a:t>
            </a:r>
            <a:endParaRPr lang="en-US" sz="2700" b="1" dirty="0">
              <a:solidFill>
                <a:schemeClr val="bg1"/>
              </a:solidFill>
              <a:latin typeface="Seaford" panose="00000500000000000000" pitchFamily="2" charset="0"/>
            </a:endParaRPr>
          </a:p>
        </p:txBody>
      </p:sp>
      <p:sp>
        <p:nvSpPr>
          <p:cNvPr id="21" name="object 4">
            <a:extLst>
              <a:ext uri="{FF2B5EF4-FFF2-40B4-BE49-F238E27FC236}">
                <a16:creationId xmlns:a16="http://schemas.microsoft.com/office/drawing/2014/main" id="{060CCFE0-DED7-1D24-809A-096CA977997D}"/>
              </a:ext>
            </a:extLst>
          </p:cNvPr>
          <p:cNvSpPr/>
          <p:nvPr/>
        </p:nvSpPr>
        <p:spPr>
          <a:xfrm>
            <a:off x="9695841" y="6539222"/>
            <a:ext cx="2411814" cy="2411814"/>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8694FF"/>
          </a:solidFill>
        </p:spPr>
        <p:txBody>
          <a:bodyPr wrap="square" lIns="0" tIns="0" rIns="0" bIns="0" rtlCol="0"/>
          <a:lstStyle/>
          <a:p>
            <a:endParaRPr dirty="0">
              <a:solidFill>
                <a:srgbClr val="8694FF"/>
              </a:solidFill>
            </a:endParaRPr>
          </a:p>
        </p:txBody>
      </p:sp>
      <p:sp>
        <p:nvSpPr>
          <p:cNvPr id="22" name="TextBox 21">
            <a:extLst>
              <a:ext uri="{FF2B5EF4-FFF2-40B4-BE49-F238E27FC236}">
                <a16:creationId xmlns:a16="http://schemas.microsoft.com/office/drawing/2014/main" id="{E35C7764-2A54-1426-6738-ABCACF4364E0}"/>
              </a:ext>
            </a:extLst>
          </p:cNvPr>
          <p:cNvSpPr txBox="1"/>
          <p:nvPr/>
        </p:nvSpPr>
        <p:spPr>
          <a:xfrm>
            <a:off x="9929589" y="7391186"/>
            <a:ext cx="1944317" cy="707886"/>
          </a:xfrm>
          <a:prstGeom prst="rect">
            <a:avLst/>
          </a:prstGeom>
          <a:noFill/>
        </p:spPr>
        <p:txBody>
          <a:bodyPr wrap="square" rtlCol="0">
            <a:spAutoFit/>
          </a:bodyPr>
          <a:lstStyle/>
          <a:p>
            <a:pPr algn="ctr"/>
            <a:r>
              <a:rPr lang="lt-LT" sz="4000" b="1" dirty="0">
                <a:solidFill>
                  <a:schemeClr val="bg1"/>
                </a:solidFill>
                <a:latin typeface="Seaford" panose="00000500000000000000" pitchFamily="2" charset="0"/>
              </a:rPr>
              <a:t>Kinas</a:t>
            </a:r>
            <a:endParaRPr lang="en-US" sz="4000" b="1" dirty="0">
              <a:solidFill>
                <a:schemeClr val="bg1"/>
              </a:solidFill>
              <a:latin typeface="Seaford" panose="00000500000000000000" pitchFamily="2" charset="0"/>
            </a:endParaRPr>
          </a:p>
        </p:txBody>
      </p:sp>
      <p:sp>
        <p:nvSpPr>
          <p:cNvPr id="23" name="object 4">
            <a:extLst>
              <a:ext uri="{FF2B5EF4-FFF2-40B4-BE49-F238E27FC236}">
                <a16:creationId xmlns:a16="http://schemas.microsoft.com/office/drawing/2014/main" id="{3A3F5E3C-2CF5-249F-0A94-8A9894AFE6C3}"/>
              </a:ext>
            </a:extLst>
          </p:cNvPr>
          <p:cNvSpPr/>
          <p:nvPr/>
        </p:nvSpPr>
        <p:spPr>
          <a:xfrm>
            <a:off x="10545675" y="3975884"/>
            <a:ext cx="2411814" cy="2411814"/>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8694FF"/>
          </a:solidFill>
        </p:spPr>
        <p:txBody>
          <a:bodyPr wrap="square" lIns="0" tIns="0" rIns="0" bIns="0" rtlCol="0"/>
          <a:lstStyle/>
          <a:p>
            <a:endParaRPr dirty="0">
              <a:solidFill>
                <a:srgbClr val="8694FF"/>
              </a:solidFill>
            </a:endParaRPr>
          </a:p>
        </p:txBody>
      </p:sp>
      <p:sp>
        <p:nvSpPr>
          <p:cNvPr id="24" name="TextBox 23">
            <a:extLst>
              <a:ext uri="{FF2B5EF4-FFF2-40B4-BE49-F238E27FC236}">
                <a16:creationId xmlns:a16="http://schemas.microsoft.com/office/drawing/2014/main" id="{0B53022F-B0E1-B3FB-FCEE-286E70000FB2}"/>
              </a:ext>
            </a:extLst>
          </p:cNvPr>
          <p:cNvSpPr txBox="1"/>
          <p:nvPr/>
        </p:nvSpPr>
        <p:spPr>
          <a:xfrm>
            <a:off x="10779423" y="4888771"/>
            <a:ext cx="1944317" cy="538609"/>
          </a:xfrm>
          <a:prstGeom prst="rect">
            <a:avLst/>
          </a:prstGeom>
          <a:noFill/>
        </p:spPr>
        <p:txBody>
          <a:bodyPr wrap="square" rtlCol="0">
            <a:spAutoFit/>
          </a:bodyPr>
          <a:lstStyle/>
          <a:p>
            <a:pPr algn="ctr"/>
            <a:r>
              <a:rPr lang="lt-LT" sz="2900" b="1" dirty="0">
                <a:solidFill>
                  <a:schemeClr val="bg1"/>
                </a:solidFill>
                <a:latin typeface="Seaford" panose="00000500000000000000" pitchFamily="2" charset="0"/>
              </a:rPr>
              <a:t>Internetas</a:t>
            </a:r>
            <a:endParaRPr lang="en-US" sz="2900" b="1" dirty="0">
              <a:solidFill>
                <a:schemeClr val="bg1"/>
              </a:solidFill>
              <a:latin typeface="Seaford" panose="00000500000000000000" pitchFamily="2" charset="0"/>
            </a:endParaRPr>
          </a:p>
        </p:txBody>
      </p:sp>
      <p:sp>
        <p:nvSpPr>
          <p:cNvPr id="25" name="object 4">
            <a:extLst>
              <a:ext uri="{FF2B5EF4-FFF2-40B4-BE49-F238E27FC236}">
                <a16:creationId xmlns:a16="http://schemas.microsoft.com/office/drawing/2014/main" id="{1DA9985B-4967-547B-18F4-37D8E2C62168}"/>
              </a:ext>
            </a:extLst>
          </p:cNvPr>
          <p:cNvSpPr/>
          <p:nvPr/>
        </p:nvSpPr>
        <p:spPr>
          <a:xfrm>
            <a:off x="5431137" y="6253557"/>
            <a:ext cx="3337986" cy="3337986"/>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5E6FDE"/>
          </a:solidFill>
        </p:spPr>
        <p:txBody>
          <a:bodyPr wrap="square" lIns="0" tIns="0" rIns="0" bIns="0" rtlCol="0"/>
          <a:lstStyle/>
          <a:p>
            <a:endParaRPr dirty="0"/>
          </a:p>
        </p:txBody>
      </p:sp>
      <p:sp>
        <p:nvSpPr>
          <p:cNvPr id="26" name="TextBox 25">
            <a:extLst>
              <a:ext uri="{FF2B5EF4-FFF2-40B4-BE49-F238E27FC236}">
                <a16:creationId xmlns:a16="http://schemas.microsoft.com/office/drawing/2014/main" id="{6F4CD7D6-0DB9-3375-792B-F9DB0CF82729}"/>
              </a:ext>
            </a:extLst>
          </p:cNvPr>
          <p:cNvSpPr txBox="1"/>
          <p:nvPr/>
        </p:nvSpPr>
        <p:spPr>
          <a:xfrm>
            <a:off x="6151235" y="7260830"/>
            <a:ext cx="1944317" cy="1323439"/>
          </a:xfrm>
          <a:prstGeom prst="rect">
            <a:avLst/>
          </a:prstGeom>
          <a:noFill/>
        </p:spPr>
        <p:txBody>
          <a:bodyPr wrap="square" rtlCol="0">
            <a:spAutoFit/>
          </a:bodyPr>
          <a:lstStyle/>
          <a:p>
            <a:pPr algn="ctr"/>
            <a:r>
              <a:rPr lang="lt-LT" sz="4000" b="1" dirty="0">
                <a:solidFill>
                  <a:schemeClr val="bg1"/>
                </a:solidFill>
                <a:latin typeface="Seaford" panose="00000500000000000000" pitchFamily="2" charset="0"/>
              </a:rPr>
              <a:t>Medijų</a:t>
            </a:r>
          </a:p>
          <a:p>
            <a:pPr algn="ctr"/>
            <a:r>
              <a:rPr lang="lt-LT" sz="4000" b="1" dirty="0">
                <a:solidFill>
                  <a:schemeClr val="bg1"/>
                </a:solidFill>
                <a:latin typeface="Seaford" panose="00000500000000000000" pitchFamily="2" charset="0"/>
              </a:rPr>
              <a:t>menas</a:t>
            </a:r>
            <a:endParaRPr lang="en-US" sz="4000" b="1" dirty="0">
              <a:solidFill>
                <a:schemeClr val="bg1"/>
              </a:solidFill>
              <a:latin typeface="Seaford" panose="000005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57249"/>
            <a:ext cx="15992475" cy="2595245"/>
          </a:xfrm>
          <a:custGeom>
            <a:avLst/>
            <a:gdLst/>
            <a:ahLst/>
            <a:cxnLst/>
            <a:rect l="l" t="t" r="r" b="b"/>
            <a:pathLst>
              <a:path w="15992475" h="2595245">
                <a:moveTo>
                  <a:pt x="15049668" y="2595030"/>
                </a:moveTo>
                <a:lnTo>
                  <a:pt x="0" y="2595030"/>
                </a:lnTo>
                <a:lnTo>
                  <a:pt x="0" y="0"/>
                </a:lnTo>
                <a:lnTo>
                  <a:pt x="15049668" y="0"/>
                </a:lnTo>
                <a:lnTo>
                  <a:pt x="15992384" y="1292125"/>
                </a:lnTo>
                <a:lnTo>
                  <a:pt x="15992384" y="1302905"/>
                </a:lnTo>
                <a:lnTo>
                  <a:pt x="15049668" y="2595030"/>
                </a:lnTo>
                <a:close/>
              </a:path>
            </a:pathLst>
          </a:custGeom>
          <a:solidFill>
            <a:srgbClr val="7B8AF5"/>
          </a:solidFill>
        </p:spPr>
        <p:txBody>
          <a:bodyPr wrap="square" lIns="0" tIns="0" rIns="0" bIns="0" rtlCol="0"/>
          <a:lstStyle/>
          <a:p>
            <a:endParaRPr/>
          </a:p>
        </p:txBody>
      </p:sp>
      <p:pic>
        <p:nvPicPr>
          <p:cNvPr id="7" name="object 7"/>
          <p:cNvPicPr/>
          <p:nvPr/>
        </p:nvPicPr>
        <p:blipFill>
          <a:blip r:embed="rId3" cstate="print"/>
          <a:stretch>
            <a:fillRect/>
          </a:stretch>
        </p:blipFill>
        <p:spPr>
          <a:xfrm>
            <a:off x="286609" y="4539414"/>
            <a:ext cx="5274041" cy="5529853"/>
          </a:xfrm>
          <a:prstGeom prst="rect">
            <a:avLst/>
          </a:prstGeom>
        </p:spPr>
      </p:pic>
      <p:sp>
        <p:nvSpPr>
          <p:cNvPr id="8" name="object 8"/>
          <p:cNvSpPr txBox="1">
            <a:spLocks noGrp="1"/>
          </p:cNvSpPr>
          <p:nvPr>
            <p:ph type="title"/>
          </p:nvPr>
        </p:nvSpPr>
        <p:spPr>
          <a:xfrm>
            <a:off x="1360006" y="989646"/>
            <a:ext cx="13117994" cy="2260683"/>
          </a:xfrm>
          <a:prstGeom prst="rect">
            <a:avLst/>
          </a:prstGeom>
        </p:spPr>
        <p:txBody>
          <a:bodyPr vert="horz" wrap="square" lIns="0" tIns="12700" rIns="0" bIns="0" rtlCol="0">
            <a:spAutoFit/>
          </a:bodyPr>
          <a:lstStyle/>
          <a:p>
            <a:pPr marL="1395095" marR="5080">
              <a:lnSpc>
                <a:spcPct val="116300"/>
              </a:lnSpc>
              <a:spcBef>
                <a:spcPts val="100"/>
              </a:spcBef>
            </a:pPr>
            <a:r>
              <a:rPr lang="lt-LT" dirty="0">
                <a:latin typeface="Biome" panose="020B0503030204020804" pitchFamily="34" charset="0"/>
                <a:cs typeface="Biome" panose="020B0503030204020804" pitchFamily="34" charset="0"/>
              </a:rPr>
              <a:t>KAS YRA </a:t>
            </a:r>
            <a:br>
              <a:rPr lang="lt-LT" dirty="0">
                <a:latin typeface="Biome" panose="020B0503030204020804" pitchFamily="34" charset="0"/>
                <a:cs typeface="Biome" panose="020B0503030204020804" pitchFamily="34" charset="0"/>
              </a:rPr>
            </a:br>
            <a:r>
              <a:rPr lang="lt-LT" dirty="0">
                <a:latin typeface="Biome" panose="020B0503030204020804" pitchFamily="34" charset="0"/>
                <a:cs typeface="Biome" panose="020B0503030204020804" pitchFamily="34" charset="0"/>
              </a:rPr>
              <a:t>INFORMACINIAI OBJEKTAI?</a:t>
            </a:r>
            <a:endParaRPr dirty="0">
              <a:latin typeface="Biome" panose="020B0503030204020804" pitchFamily="34" charset="0"/>
              <a:cs typeface="Biome" panose="020B0503030204020804" pitchFamily="34" charset="0"/>
            </a:endParaRPr>
          </a:p>
        </p:txBody>
      </p:sp>
      <p:sp>
        <p:nvSpPr>
          <p:cNvPr id="10" name="object 4">
            <a:extLst>
              <a:ext uri="{FF2B5EF4-FFF2-40B4-BE49-F238E27FC236}">
                <a16:creationId xmlns:a16="http://schemas.microsoft.com/office/drawing/2014/main" id="{F2599A18-923E-D948-94B9-D36470D8E4AA}"/>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1" name="TextBox 10">
            <a:extLst>
              <a:ext uri="{FF2B5EF4-FFF2-40B4-BE49-F238E27FC236}">
                <a16:creationId xmlns:a16="http://schemas.microsoft.com/office/drawing/2014/main" id="{FA02942C-BC74-E4BF-D76F-5C4871FFBCB7}"/>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6</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13" name="Text Placeholder 12">
            <a:extLst>
              <a:ext uri="{FF2B5EF4-FFF2-40B4-BE49-F238E27FC236}">
                <a16:creationId xmlns:a16="http://schemas.microsoft.com/office/drawing/2014/main" id="{EE98164E-D0C9-9477-D250-FB6412743366}"/>
              </a:ext>
            </a:extLst>
          </p:cNvPr>
          <p:cNvSpPr>
            <a:spLocks noGrp="1"/>
          </p:cNvSpPr>
          <p:nvPr>
            <p:ph type="body" idx="1"/>
          </p:nvPr>
        </p:nvSpPr>
        <p:spPr>
          <a:xfrm>
            <a:off x="7417906" y="4153035"/>
            <a:ext cx="10412730" cy="538609"/>
          </a:xfrm>
        </p:spPr>
        <p:txBody>
          <a:bodyPr/>
          <a:lstStyle/>
          <a:p>
            <a:r>
              <a:rPr lang="lt-LT" dirty="0"/>
              <a:t> </a:t>
            </a:r>
            <a:endParaRPr lang="en-US" dirty="0"/>
          </a:p>
        </p:txBody>
      </p:sp>
      <p:sp>
        <p:nvSpPr>
          <p:cNvPr id="14" name="object 4">
            <a:extLst>
              <a:ext uri="{FF2B5EF4-FFF2-40B4-BE49-F238E27FC236}">
                <a16:creationId xmlns:a16="http://schemas.microsoft.com/office/drawing/2014/main" id="{611213DB-0FB8-BA52-989B-75617C04657B}"/>
              </a:ext>
            </a:extLst>
          </p:cNvPr>
          <p:cNvSpPr/>
          <p:nvPr/>
        </p:nvSpPr>
        <p:spPr>
          <a:xfrm>
            <a:off x="6445175" y="4049782"/>
            <a:ext cx="2411814" cy="2411814"/>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5" name="TextBox 14">
            <a:extLst>
              <a:ext uri="{FF2B5EF4-FFF2-40B4-BE49-F238E27FC236}">
                <a16:creationId xmlns:a16="http://schemas.microsoft.com/office/drawing/2014/main" id="{68FF4455-BBF3-F866-AF8B-E12C4A87CAEA}"/>
              </a:ext>
            </a:extLst>
          </p:cNvPr>
          <p:cNvSpPr txBox="1"/>
          <p:nvPr/>
        </p:nvSpPr>
        <p:spPr>
          <a:xfrm>
            <a:off x="6678923" y="4914900"/>
            <a:ext cx="1944317" cy="661720"/>
          </a:xfrm>
          <a:prstGeom prst="rect">
            <a:avLst/>
          </a:prstGeom>
          <a:noFill/>
        </p:spPr>
        <p:txBody>
          <a:bodyPr wrap="square" rtlCol="0">
            <a:spAutoFit/>
          </a:bodyPr>
          <a:lstStyle/>
          <a:p>
            <a:pPr algn="ctr"/>
            <a:r>
              <a:rPr lang="lt-LT" sz="3700" b="1" dirty="0">
                <a:solidFill>
                  <a:schemeClr val="bg1"/>
                </a:solidFill>
                <a:latin typeface="Seaford" panose="00000500000000000000" pitchFamily="2" charset="0"/>
              </a:rPr>
              <a:t>Plakatai</a:t>
            </a:r>
            <a:endParaRPr lang="en-US" sz="3700" b="1" dirty="0">
              <a:solidFill>
                <a:schemeClr val="bg1"/>
              </a:solidFill>
              <a:latin typeface="Seaford" panose="00000500000000000000" pitchFamily="2" charset="0"/>
            </a:endParaRPr>
          </a:p>
        </p:txBody>
      </p:sp>
      <p:sp>
        <p:nvSpPr>
          <p:cNvPr id="16" name="object 4">
            <a:extLst>
              <a:ext uri="{FF2B5EF4-FFF2-40B4-BE49-F238E27FC236}">
                <a16:creationId xmlns:a16="http://schemas.microsoft.com/office/drawing/2014/main" id="{26D9645C-8146-B41C-40D6-F9573FB7D568}"/>
              </a:ext>
            </a:extLst>
          </p:cNvPr>
          <p:cNvSpPr/>
          <p:nvPr/>
        </p:nvSpPr>
        <p:spPr>
          <a:xfrm>
            <a:off x="7651082" y="6544952"/>
            <a:ext cx="2411814" cy="2411814"/>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dirty="0"/>
          </a:p>
        </p:txBody>
      </p:sp>
      <p:sp>
        <p:nvSpPr>
          <p:cNvPr id="17" name="TextBox 16">
            <a:extLst>
              <a:ext uri="{FF2B5EF4-FFF2-40B4-BE49-F238E27FC236}">
                <a16:creationId xmlns:a16="http://schemas.microsoft.com/office/drawing/2014/main" id="{C54A0FB3-C808-D745-5037-D76F6B78DEF2}"/>
              </a:ext>
            </a:extLst>
          </p:cNvPr>
          <p:cNvSpPr txBox="1"/>
          <p:nvPr/>
        </p:nvSpPr>
        <p:spPr>
          <a:xfrm>
            <a:off x="7884830" y="7396916"/>
            <a:ext cx="1944317" cy="707886"/>
          </a:xfrm>
          <a:prstGeom prst="rect">
            <a:avLst/>
          </a:prstGeom>
          <a:noFill/>
        </p:spPr>
        <p:txBody>
          <a:bodyPr wrap="square" rtlCol="0">
            <a:spAutoFit/>
          </a:bodyPr>
          <a:lstStyle/>
          <a:p>
            <a:pPr algn="ctr"/>
            <a:r>
              <a:rPr lang="lt-LT" sz="4000" b="1" dirty="0">
                <a:solidFill>
                  <a:schemeClr val="bg1"/>
                </a:solidFill>
                <a:latin typeface="Seaford" panose="00000500000000000000" pitchFamily="2" charset="0"/>
              </a:rPr>
              <a:t>Ženklai</a:t>
            </a:r>
            <a:endParaRPr lang="en-US" sz="4000" b="1" dirty="0">
              <a:solidFill>
                <a:schemeClr val="bg1"/>
              </a:solidFill>
              <a:latin typeface="Seaford" panose="00000500000000000000" pitchFamily="2" charset="0"/>
            </a:endParaRPr>
          </a:p>
        </p:txBody>
      </p:sp>
      <p:sp>
        <p:nvSpPr>
          <p:cNvPr id="18" name="object 4">
            <a:extLst>
              <a:ext uri="{FF2B5EF4-FFF2-40B4-BE49-F238E27FC236}">
                <a16:creationId xmlns:a16="http://schemas.microsoft.com/office/drawing/2014/main" id="{EA58D391-A685-A483-DE94-5573246F9E9E}"/>
              </a:ext>
            </a:extLst>
          </p:cNvPr>
          <p:cNvSpPr/>
          <p:nvPr/>
        </p:nvSpPr>
        <p:spPr>
          <a:xfrm>
            <a:off x="9678634" y="4031073"/>
            <a:ext cx="2411814" cy="2411814"/>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dirty="0"/>
          </a:p>
        </p:txBody>
      </p:sp>
      <p:sp>
        <p:nvSpPr>
          <p:cNvPr id="19" name="TextBox 18">
            <a:extLst>
              <a:ext uri="{FF2B5EF4-FFF2-40B4-BE49-F238E27FC236}">
                <a16:creationId xmlns:a16="http://schemas.microsoft.com/office/drawing/2014/main" id="{E39734F8-485E-A08B-C4B5-ECFB627C8BD9}"/>
              </a:ext>
            </a:extLst>
          </p:cNvPr>
          <p:cNvSpPr txBox="1"/>
          <p:nvPr/>
        </p:nvSpPr>
        <p:spPr>
          <a:xfrm>
            <a:off x="9912382" y="4883037"/>
            <a:ext cx="1944317" cy="892552"/>
          </a:xfrm>
          <a:prstGeom prst="rect">
            <a:avLst/>
          </a:prstGeom>
          <a:noFill/>
        </p:spPr>
        <p:txBody>
          <a:bodyPr wrap="square" rtlCol="0">
            <a:spAutoFit/>
          </a:bodyPr>
          <a:lstStyle/>
          <a:p>
            <a:pPr algn="ctr"/>
            <a:r>
              <a:rPr lang="lt-LT" sz="2500" b="1" dirty="0">
                <a:solidFill>
                  <a:schemeClr val="bg1"/>
                </a:solidFill>
                <a:latin typeface="Seaford" panose="00000500000000000000" pitchFamily="2" charset="0"/>
              </a:rPr>
              <a:t>Reklaminiai stendai</a:t>
            </a:r>
            <a:endParaRPr lang="en-US" sz="2500" b="1" dirty="0">
              <a:solidFill>
                <a:schemeClr val="bg1"/>
              </a:solidFill>
              <a:latin typeface="Seaford" panose="00000500000000000000" pitchFamily="2" charset="0"/>
            </a:endParaRPr>
          </a:p>
        </p:txBody>
      </p:sp>
      <p:sp>
        <p:nvSpPr>
          <p:cNvPr id="20" name="object 4">
            <a:extLst>
              <a:ext uri="{FF2B5EF4-FFF2-40B4-BE49-F238E27FC236}">
                <a16:creationId xmlns:a16="http://schemas.microsoft.com/office/drawing/2014/main" id="{563BAE99-A365-22F6-6AE9-42F41BE9ED58}"/>
              </a:ext>
            </a:extLst>
          </p:cNvPr>
          <p:cNvSpPr/>
          <p:nvPr/>
        </p:nvSpPr>
        <p:spPr>
          <a:xfrm>
            <a:off x="11143168" y="7143428"/>
            <a:ext cx="2411814" cy="2411814"/>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8694FF"/>
          </a:solidFill>
        </p:spPr>
        <p:txBody>
          <a:bodyPr wrap="square" lIns="0" tIns="0" rIns="0" bIns="0" rtlCol="0"/>
          <a:lstStyle/>
          <a:p>
            <a:endParaRPr dirty="0">
              <a:solidFill>
                <a:srgbClr val="8694FF"/>
              </a:solidFill>
            </a:endParaRPr>
          </a:p>
        </p:txBody>
      </p:sp>
      <p:sp>
        <p:nvSpPr>
          <p:cNvPr id="21" name="TextBox 20">
            <a:extLst>
              <a:ext uri="{FF2B5EF4-FFF2-40B4-BE49-F238E27FC236}">
                <a16:creationId xmlns:a16="http://schemas.microsoft.com/office/drawing/2014/main" id="{8D949E64-0B3F-C54C-70F0-42D4B129A670}"/>
              </a:ext>
            </a:extLst>
          </p:cNvPr>
          <p:cNvSpPr txBox="1"/>
          <p:nvPr/>
        </p:nvSpPr>
        <p:spPr>
          <a:xfrm>
            <a:off x="11370672" y="8016814"/>
            <a:ext cx="1944317" cy="800219"/>
          </a:xfrm>
          <a:prstGeom prst="rect">
            <a:avLst/>
          </a:prstGeom>
          <a:noFill/>
        </p:spPr>
        <p:txBody>
          <a:bodyPr wrap="square" rtlCol="0">
            <a:spAutoFit/>
          </a:bodyPr>
          <a:lstStyle/>
          <a:p>
            <a:pPr algn="ctr"/>
            <a:r>
              <a:rPr lang="lt-LT" sz="2300" b="1" dirty="0">
                <a:solidFill>
                  <a:schemeClr val="bg1"/>
                </a:solidFill>
                <a:latin typeface="Seaford" panose="00000500000000000000" pitchFamily="2" charset="0"/>
              </a:rPr>
              <a:t>Spausdintinė medžiaga</a:t>
            </a:r>
            <a:endParaRPr lang="en-US" sz="2300" b="1" dirty="0">
              <a:solidFill>
                <a:schemeClr val="bg1"/>
              </a:solidFill>
              <a:latin typeface="Seaford" panose="00000500000000000000" pitchFamily="2" charset="0"/>
            </a:endParaRPr>
          </a:p>
        </p:txBody>
      </p:sp>
      <p:sp>
        <p:nvSpPr>
          <p:cNvPr id="22" name="object 4">
            <a:extLst>
              <a:ext uri="{FF2B5EF4-FFF2-40B4-BE49-F238E27FC236}">
                <a16:creationId xmlns:a16="http://schemas.microsoft.com/office/drawing/2014/main" id="{C2722DB5-213B-E67C-18C5-F3E5BD0BFB30}"/>
              </a:ext>
            </a:extLst>
          </p:cNvPr>
          <p:cNvSpPr/>
          <p:nvPr/>
        </p:nvSpPr>
        <p:spPr>
          <a:xfrm>
            <a:off x="12829430" y="3899879"/>
            <a:ext cx="2411814" cy="2411814"/>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8694FF"/>
          </a:solidFill>
        </p:spPr>
        <p:txBody>
          <a:bodyPr wrap="square" lIns="0" tIns="0" rIns="0" bIns="0" rtlCol="0"/>
          <a:lstStyle/>
          <a:p>
            <a:endParaRPr dirty="0">
              <a:solidFill>
                <a:srgbClr val="8694FF"/>
              </a:solidFill>
            </a:endParaRPr>
          </a:p>
        </p:txBody>
      </p:sp>
      <p:sp>
        <p:nvSpPr>
          <p:cNvPr id="23" name="TextBox 22">
            <a:extLst>
              <a:ext uri="{FF2B5EF4-FFF2-40B4-BE49-F238E27FC236}">
                <a16:creationId xmlns:a16="http://schemas.microsoft.com/office/drawing/2014/main" id="{33F2FCE9-9CC7-9A26-1EA4-00ADB262A43D}"/>
              </a:ext>
            </a:extLst>
          </p:cNvPr>
          <p:cNvSpPr txBox="1"/>
          <p:nvPr/>
        </p:nvSpPr>
        <p:spPr>
          <a:xfrm>
            <a:off x="13088133" y="4522509"/>
            <a:ext cx="1944317" cy="1169551"/>
          </a:xfrm>
          <a:prstGeom prst="rect">
            <a:avLst/>
          </a:prstGeom>
          <a:noFill/>
        </p:spPr>
        <p:txBody>
          <a:bodyPr wrap="square" rtlCol="0">
            <a:spAutoFit/>
          </a:bodyPr>
          <a:lstStyle/>
          <a:p>
            <a:pPr algn="ctr"/>
            <a:r>
              <a:rPr lang="lt-LT" sz="3500" b="1" dirty="0">
                <a:solidFill>
                  <a:schemeClr val="bg1"/>
                </a:solidFill>
                <a:latin typeface="Seaford" panose="00000500000000000000" pitchFamily="2" charset="0"/>
              </a:rPr>
              <a:t>Vaizdo kameros</a:t>
            </a:r>
            <a:endParaRPr lang="en-US" sz="3500" b="1" dirty="0">
              <a:solidFill>
                <a:schemeClr val="bg1"/>
              </a:solidFill>
              <a:latin typeface="Seaford" panose="00000500000000000000" pitchFamily="2" charset="0"/>
            </a:endParaRPr>
          </a:p>
        </p:txBody>
      </p:sp>
      <p:sp>
        <p:nvSpPr>
          <p:cNvPr id="24" name="object 4">
            <a:extLst>
              <a:ext uri="{FF2B5EF4-FFF2-40B4-BE49-F238E27FC236}">
                <a16:creationId xmlns:a16="http://schemas.microsoft.com/office/drawing/2014/main" id="{8306CD12-74AB-03F8-5BDE-F4D9F17E080C}"/>
              </a:ext>
            </a:extLst>
          </p:cNvPr>
          <p:cNvSpPr/>
          <p:nvPr/>
        </p:nvSpPr>
        <p:spPr>
          <a:xfrm>
            <a:off x="14635254" y="6391634"/>
            <a:ext cx="2411814" cy="2411814"/>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8694FF"/>
          </a:solidFill>
        </p:spPr>
        <p:txBody>
          <a:bodyPr wrap="square" lIns="0" tIns="0" rIns="0" bIns="0" rtlCol="0"/>
          <a:lstStyle/>
          <a:p>
            <a:endParaRPr dirty="0">
              <a:solidFill>
                <a:srgbClr val="8694FF"/>
              </a:solidFill>
            </a:endParaRPr>
          </a:p>
        </p:txBody>
      </p:sp>
      <p:sp>
        <p:nvSpPr>
          <p:cNvPr id="25" name="TextBox 24">
            <a:extLst>
              <a:ext uri="{FF2B5EF4-FFF2-40B4-BE49-F238E27FC236}">
                <a16:creationId xmlns:a16="http://schemas.microsoft.com/office/drawing/2014/main" id="{4B5059A4-9F65-35B6-50FE-08DBFF2F486E}"/>
              </a:ext>
            </a:extLst>
          </p:cNvPr>
          <p:cNvSpPr txBox="1"/>
          <p:nvPr/>
        </p:nvSpPr>
        <p:spPr>
          <a:xfrm>
            <a:off x="14900054" y="7376941"/>
            <a:ext cx="1944317" cy="446276"/>
          </a:xfrm>
          <a:prstGeom prst="rect">
            <a:avLst/>
          </a:prstGeom>
          <a:noFill/>
        </p:spPr>
        <p:txBody>
          <a:bodyPr wrap="square" rtlCol="0">
            <a:spAutoFit/>
          </a:bodyPr>
          <a:lstStyle/>
          <a:p>
            <a:pPr algn="ctr"/>
            <a:r>
              <a:rPr lang="lt-LT" sz="2300" b="1" dirty="0">
                <a:solidFill>
                  <a:schemeClr val="bg1"/>
                </a:solidFill>
                <a:latin typeface="Seaford" panose="00000500000000000000" pitchFamily="2" charset="0"/>
              </a:rPr>
              <a:t>Kompiuteriai</a:t>
            </a:r>
            <a:endParaRPr lang="en-US" sz="2300" b="1" dirty="0">
              <a:solidFill>
                <a:schemeClr val="bg1"/>
              </a:solidFill>
              <a:latin typeface="Seaford" panose="000005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00"/>
            <a:ext cx="13992860" cy="2219742"/>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1984364" y="800100"/>
            <a:ext cx="11731635" cy="1859483"/>
          </a:xfrm>
          <a:prstGeom prst="rect">
            <a:avLst/>
          </a:prstGeom>
        </p:spPr>
        <p:txBody>
          <a:bodyPr vert="horz" wrap="square" lIns="0" tIns="12700" rIns="0" bIns="0" rtlCol="0">
            <a:spAutoFit/>
          </a:bodyPr>
          <a:lstStyle/>
          <a:p>
            <a:pPr marL="12700">
              <a:lnSpc>
                <a:spcPct val="100000"/>
              </a:lnSpc>
              <a:spcBef>
                <a:spcPts val="100"/>
              </a:spcBef>
            </a:pPr>
            <a:r>
              <a:rPr lang="lt-LT" sz="6000" dirty="0">
                <a:latin typeface="Biome" panose="020B0503030204020804" pitchFamily="34" charset="0"/>
                <a:cs typeface="Biome" panose="020B0503030204020804" pitchFamily="34" charset="0"/>
              </a:rPr>
              <a:t>INTERAKTYVI UŽDUOTIS „</a:t>
            </a:r>
            <a:r>
              <a:rPr lang="lt-LT" sz="6000" dirty="0" err="1">
                <a:latin typeface="Biome" panose="020B0503030204020804" pitchFamily="34" charset="0"/>
                <a:cs typeface="Biome" panose="020B0503030204020804" pitchFamily="34" charset="0"/>
              </a:rPr>
              <a:t>VAIKŠČIOTUVĖS</a:t>
            </a:r>
            <a:r>
              <a:rPr lang="lt-LT" sz="6000" dirty="0">
                <a:latin typeface="Biome" panose="020B0503030204020804" pitchFamily="34" charset="0"/>
                <a:cs typeface="Biome" panose="020B0503030204020804" pitchFamily="34" charset="0"/>
              </a:rPr>
              <a:t>“</a:t>
            </a:r>
            <a:endParaRPr sz="6000" dirty="0">
              <a:latin typeface="Biome" panose="020B0503030204020804" pitchFamily="34" charset="0"/>
              <a:cs typeface="Biome" panose="020B0503030204020804" pitchFamily="34" charset="0"/>
            </a:endParaRPr>
          </a:p>
        </p:txBody>
      </p:sp>
      <p:sp>
        <p:nvSpPr>
          <p:cNvPr id="14" name="object 3">
            <a:extLst>
              <a:ext uri="{FF2B5EF4-FFF2-40B4-BE49-F238E27FC236}">
                <a16:creationId xmlns:a16="http://schemas.microsoft.com/office/drawing/2014/main" id="{AB2B8451-10FA-7DD1-EAF7-945AF658C643}"/>
              </a:ext>
            </a:extLst>
          </p:cNvPr>
          <p:cNvSpPr/>
          <p:nvPr/>
        </p:nvSpPr>
        <p:spPr>
          <a:xfrm>
            <a:off x="2069147" y="3549015"/>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5" name="TextBox 14">
            <a:extLst>
              <a:ext uri="{FF2B5EF4-FFF2-40B4-BE49-F238E27FC236}">
                <a16:creationId xmlns:a16="http://schemas.microsoft.com/office/drawing/2014/main" id="{D0E6B15F-65D8-2EAA-F946-A630D167599D}"/>
              </a:ext>
            </a:extLst>
          </p:cNvPr>
          <p:cNvSpPr txBox="1"/>
          <p:nvPr/>
        </p:nvSpPr>
        <p:spPr>
          <a:xfrm>
            <a:off x="3135947" y="3314700"/>
            <a:ext cx="11734800" cy="1323439"/>
          </a:xfrm>
          <a:prstGeom prst="rect">
            <a:avLst/>
          </a:prstGeom>
          <a:noFill/>
        </p:spPr>
        <p:txBody>
          <a:bodyPr wrap="square" rtlCol="0">
            <a:spAutoFit/>
          </a:bodyPr>
          <a:lstStyle/>
          <a:p>
            <a:pPr algn="just"/>
            <a:r>
              <a:rPr lang="lt-LT" sz="4000" dirty="0">
                <a:latin typeface="Seaford" panose="00000500000000000000" pitchFamily="2" charset="0"/>
              </a:rPr>
              <a:t>Susiskirstę poromis ar grupėmis pasirinkite „maršrutą“.</a:t>
            </a:r>
            <a:endParaRPr lang="en-US" sz="4000" dirty="0">
              <a:latin typeface="Seaford" panose="00000500000000000000" pitchFamily="2" charset="0"/>
            </a:endParaRPr>
          </a:p>
        </p:txBody>
      </p:sp>
      <p:sp>
        <p:nvSpPr>
          <p:cNvPr id="16" name="object 3">
            <a:extLst>
              <a:ext uri="{FF2B5EF4-FFF2-40B4-BE49-F238E27FC236}">
                <a16:creationId xmlns:a16="http://schemas.microsoft.com/office/drawing/2014/main" id="{990E838F-FAE3-427D-3E38-D51A96A1F97B}"/>
              </a:ext>
            </a:extLst>
          </p:cNvPr>
          <p:cNvSpPr/>
          <p:nvPr/>
        </p:nvSpPr>
        <p:spPr>
          <a:xfrm>
            <a:off x="2069147" y="4808220"/>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7" name="TextBox 16">
            <a:extLst>
              <a:ext uri="{FF2B5EF4-FFF2-40B4-BE49-F238E27FC236}">
                <a16:creationId xmlns:a16="http://schemas.microsoft.com/office/drawing/2014/main" id="{89097531-45D0-B296-EC53-C782836DB485}"/>
              </a:ext>
            </a:extLst>
          </p:cNvPr>
          <p:cNvSpPr txBox="1"/>
          <p:nvPr/>
        </p:nvSpPr>
        <p:spPr>
          <a:xfrm>
            <a:off x="3135947" y="4808220"/>
            <a:ext cx="11734800" cy="707886"/>
          </a:xfrm>
          <a:prstGeom prst="rect">
            <a:avLst/>
          </a:prstGeom>
          <a:noFill/>
        </p:spPr>
        <p:txBody>
          <a:bodyPr wrap="square" rtlCol="0">
            <a:spAutoFit/>
          </a:bodyPr>
          <a:lstStyle/>
          <a:p>
            <a:pPr algn="just"/>
            <a:r>
              <a:rPr lang="lt-LT" sz="4000" dirty="0">
                <a:latin typeface="Seaford" panose="00000500000000000000" pitchFamily="2" charset="0"/>
              </a:rPr>
              <a:t>Pasiskirstykite vaidmenimis.</a:t>
            </a:r>
          </a:p>
        </p:txBody>
      </p:sp>
      <p:sp>
        <p:nvSpPr>
          <p:cNvPr id="18" name="object 3">
            <a:extLst>
              <a:ext uri="{FF2B5EF4-FFF2-40B4-BE49-F238E27FC236}">
                <a16:creationId xmlns:a16="http://schemas.microsoft.com/office/drawing/2014/main" id="{33EF5673-2BC8-0888-24C0-7BBA9DD339A4}"/>
              </a:ext>
            </a:extLst>
          </p:cNvPr>
          <p:cNvSpPr/>
          <p:nvPr/>
        </p:nvSpPr>
        <p:spPr>
          <a:xfrm>
            <a:off x="2069147" y="5905500"/>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9" name="TextBox 18">
            <a:extLst>
              <a:ext uri="{FF2B5EF4-FFF2-40B4-BE49-F238E27FC236}">
                <a16:creationId xmlns:a16="http://schemas.microsoft.com/office/drawing/2014/main" id="{FA58544F-23D9-5F0E-9FD3-C809EF248DC9}"/>
              </a:ext>
            </a:extLst>
          </p:cNvPr>
          <p:cNvSpPr txBox="1"/>
          <p:nvPr/>
        </p:nvSpPr>
        <p:spPr>
          <a:xfrm>
            <a:off x="3135947" y="5905500"/>
            <a:ext cx="11734800" cy="1323439"/>
          </a:xfrm>
          <a:prstGeom prst="rect">
            <a:avLst/>
          </a:prstGeom>
          <a:noFill/>
        </p:spPr>
        <p:txBody>
          <a:bodyPr wrap="square" rtlCol="0">
            <a:spAutoFit/>
          </a:bodyPr>
          <a:lstStyle/>
          <a:p>
            <a:pPr algn="just"/>
            <a:r>
              <a:rPr lang="lt-LT" sz="4000" dirty="0">
                <a:latin typeface="Seaford" panose="00000500000000000000" pitchFamily="2" charset="0"/>
              </a:rPr>
              <a:t>Ieškokite ir dokumentuokite pasirinktoje aplinkoje esančius „ženklus“.</a:t>
            </a:r>
            <a:endParaRPr lang="en-US" sz="4000" dirty="0">
              <a:latin typeface="Seaford" panose="00000500000000000000" pitchFamily="2" charset="0"/>
            </a:endParaRPr>
          </a:p>
        </p:txBody>
      </p:sp>
      <p:sp>
        <p:nvSpPr>
          <p:cNvPr id="20" name="object 3">
            <a:extLst>
              <a:ext uri="{FF2B5EF4-FFF2-40B4-BE49-F238E27FC236}">
                <a16:creationId xmlns:a16="http://schemas.microsoft.com/office/drawing/2014/main" id="{4AB64EB0-4D0C-C6B5-21D9-0F43063DBA79}"/>
              </a:ext>
            </a:extLst>
          </p:cNvPr>
          <p:cNvSpPr/>
          <p:nvPr/>
        </p:nvSpPr>
        <p:spPr>
          <a:xfrm>
            <a:off x="2057400" y="7703820"/>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21" name="TextBox 20">
            <a:extLst>
              <a:ext uri="{FF2B5EF4-FFF2-40B4-BE49-F238E27FC236}">
                <a16:creationId xmlns:a16="http://schemas.microsoft.com/office/drawing/2014/main" id="{3F85FBBD-F01B-14E9-8F58-9AE9BE03C709}"/>
              </a:ext>
            </a:extLst>
          </p:cNvPr>
          <p:cNvSpPr txBox="1"/>
          <p:nvPr/>
        </p:nvSpPr>
        <p:spPr>
          <a:xfrm>
            <a:off x="3124200" y="7709773"/>
            <a:ext cx="11734800" cy="1323439"/>
          </a:xfrm>
          <a:prstGeom prst="rect">
            <a:avLst/>
          </a:prstGeom>
          <a:noFill/>
        </p:spPr>
        <p:txBody>
          <a:bodyPr wrap="square" rtlCol="0">
            <a:spAutoFit/>
          </a:bodyPr>
          <a:lstStyle/>
          <a:p>
            <a:pPr algn="just"/>
            <a:r>
              <a:rPr lang="lt-LT" sz="4000" dirty="0">
                <a:latin typeface="Seaford" panose="00000500000000000000" pitchFamily="2" charset="0"/>
              </a:rPr>
              <a:t>Skirkite laiko „perskaityti“ atrastą „ženklą“: fotografuokite, diskutuokite, atlikite tyrimą, ...</a:t>
            </a:r>
            <a:endParaRPr lang="en-US" sz="4000" dirty="0">
              <a:latin typeface="Seaford" panose="00000500000000000000" pitchFamily="2" charset="0"/>
            </a:endParaRPr>
          </a:p>
        </p:txBody>
      </p:sp>
      <p:sp>
        <p:nvSpPr>
          <p:cNvPr id="4" name="object 4">
            <a:extLst>
              <a:ext uri="{FF2B5EF4-FFF2-40B4-BE49-F238E27FC236}">
                <a16:creationId xmlns:a16="http://schemas.microsoft.com/office/drawing/2014/main" id="{D145AE4C-C570-43E9-5DB3-FC10A731FBC5}"/>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6140ACA6-0F63-7CCE-506C-54FFAC0CEE42}"/>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7</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extLst>
      <p:ext uri="{BB962C8B-B14F-4D97-AF65-F5344CB8AC3E}">
        <p14:creationId xmlns:p14="http://schemas.microsoft.com/office/powerpoint/2010/main" val="22472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28700"/>
            <a:ext cx="162306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838200" y="1426229"/>
            <a:ext cx="16001999" cy="1013098"/>
          </a:xfrm>
          <a:prstGeom prst="rect">
            <a:avLst/>
          </a:prstGeom>
        </p:spPr>
        <p:txBody>
          <a:bodyPr vert="horz" wrap="square" lIns="0" tIns="12700" rIns="0" bIns="0" rtlCol="0">
            <a:spAutoFit/>
          </a:bodyPr>
          <a:lstStyle/>
          <a:p>
            <a:pPr marL="12700">
              <a:lnSpc>
                <a:spcPct val="100000"/>
              </a:lnSpc>
              <a:spcBef>
                <a:spcPts val="100"/>
              </a:spcBef>
            </a:pPr>
            <a:r>
              <a:rPr lang="lt-LT" dirty="0">
                <a:latin typeface="Biome" panose="020B0503030204020804" pitchFamily="34" charset="0"/>
                <a:cs typeface="Biome" panose="020B0503030204020804" pitchFamily="34" charset="0"/>
              </a:rPr>
              <a:t>„ŽENKLŲ SKAITYMO“ ATMINTINĖ</a:t>
            </a:r>
            <a:endParaRPr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DA47BA3-EE28-6566-A604-35781C6EE539}"/>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0CC1452F-BCC2-845B-895C-EE81CD75DD44}"/>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8</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7" name="object 3">
            <a:extLst>
              <a:ext uri="{FF2B5EF4-FFF2-40B4-BE49-F238E27FC236}">
                <a16:creationId xmlns:a16="http://schemas.microsoft.com/office/drawing/2014/main" id="{93571C6F-F46E-7404-6589-89CA6DFDCD52}"/>
              </a:ext>
            </a:extLst>
          </p:cNvPr>
          <p:cNvSpPr/>
          <p:nvPr/>
        </p:nvSpPr>
        <p:spPr>
          <a:xfrm>
            <a:off x="1066800" y="3936128"/>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8" name="TextBox 7">
            <a:extLst>
              <a:ext uri="{FF2B5EF4-FFF2-40B4-BE49-F238E27FC236}">
                <a16:creationId xmlns:a16="http://schemas.microsoft.com/office/drawing/2014/main" id="{C51A8154-A106-1E4C-AA02-EE0F5BC07B62}"/>
              </a:ext>
            </a:extLst>
          </p:cNvPr>
          <p:cNvSpPr txBox="1"/>
          <p:nvPr/>
        </p:nvSpPr>
        <p:spPr>
          <a:xfrm>
            <a:off x="2133600" y="3926990"/>
            <a:ext cx="11734800" cy="707886"/>
          </a:xfrm>
          <a:prstGeom prst="rect">
            <a:avLst/>
          </a:prstGeom>
          <a:noFill/>
        </p:spPr>
        <p:txBody>
          <a:bodyPr wrap="square" rtlCol="0">
            <a:spAutoFit/>
          </a:bodyPr>
          <a:lstStyle/>
          <a:p>
            <a:pPr algn="just"/>
            <a:r>
              <a:rPr lang="lt-LT" sz="4000" dirty="0">
                <a:latin typeface="Seaford" panose="00000500000000000000" pitchFamily="2" charset="0"/>
              </a:rPr>
              <a:t>Kaip apibūdintumėte aplinką? </a:t>
            </a:r>
            <a:endParaRPr lang="en-US" sz="4000" dirty="0">
              <a:latin typeface="Seaford" panose="00000500000000000000" pitchFamily="2" charset="0"/>
            </a:endParaRPr>
          </a:p>
        </p:txBody>
      </p:sp>
      <p:sp>
        <p:nvSpPr>
          <p:cNvPr id="11" name="object 3">
            <a:extLst>
              <a:ext uri="{FF2B5EF4-FFF2-40B4-BE49-F238E27FC236}">
                <a16:creationId xmlns:a16="http://schemas.microsoft.com/office/drawing/2014/main" id="{3C625734-F4FE-7264-CEF3-1A4E19E2134A}"/>
              </a:ext>
            </a:extLst>
          </p:cNvPr>
          <p:cNvSpPr/>
          <p:nvPr/>
        </p:nvSpPr>
        <p:spPr>
          <a:xfrm>
            <a:off x="1066800" y="4939676"/>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2" name="TextBox 11">
            <a:extLst>
              <a:ext uri="{FF2B5EF4-FFF2-40B4-BE49-F238E27FC236}">
                <a16:creationId xmlns:a16="http://schemas.microsoft.com/office/drawing/2014/main" id="{5B986BC8-19AA-E40C-C1FD-DB378FD70D36}"/>
              </a:ext>
            </a:extLst>
          </p:cNvPr>
          <p:cNvSpPr txBox="1"/>
          <p:nvPr/>
        </p:nvSpPr>
        <p:spPr>
          <a:xfrm>
            <a:off x="2133600" y="4966733"/>
            <a:ext cx="13487400" cy="707886"/>
          </a:xfrm>
          <a:prstGeom prst="rect">
            <a:avLst/>
          </a:prstGeom>
          <a:noFill/>
        </p:spPr>
        <p:txBody>
          <a:bodyPr wrap="square" rtlCol="0">
            <a:spAutoFit/>
          </a:bodyPr>
          <a:lstStyle/>
          <a:p>
            <a:pPr algn="just"/>
            <a:r>
              <a:rPr lang="lt-LT" sz="4000" dirty="0">
                <a:latin typeface="Seaford" panose="00000500000000000000" pitchFamily="2" charset="0"/>
              </a:rPr>
              <a:t>Kokie medijų ir informacijos objektų požymiai tai nurodo?</a:t>
            </a:r>
          </a:p>
        </p:txBody>
      </p:sp>
      <p:sp>
        <p:nvSpPr>
          <p:cNvPr id="17" name="object 3">
            <a:extLst>
              <a:ext uri="{FF2B5EF4-FFF2-40B4-BE49-F238E27FC236}">
                <a16:creationId xmlns:a16="http://schemas.microsoft.com/office/drawing/2014/main" id="{DFA23CB1-D0D7-7F4D-ADC1-6F3BE929211E}"/>
              </a:ext>
            </a:extLst>
          </p:cNvPr>
          <p:cNvSpPr/>
          <p:nvPr/>
        </p:nvSpPr>
        <p:spPr>
          <a:xfrm>
            <a:off x="1066800" y="6529209"/>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8" name="TextBox 17">
            <a:extLst>
              <a:ext uri="{FF2B5EF4-FFF2-40B4-BE49-F238E27FC236}">
                <a16:creationId xmlns:a16="http://schemas.microsoft.com/office/drawing/2014/main" id="{47332881-9BA7-8274-5F71-F06F62EE445D}"/>
              </a:ext>
            </a:extLst>
          </p:cNvPr>
          <p:cNvSpPr txBox="1"/>
          <p:nvPr/>
        </p:nvSpPr>
        <p:spPr>
          <a:xfrm>
            <a:off x="2133600" y="6520071"/>
            <a:ext cx="11734800" cy="707886"/>
          </a:xfrm>
          <a:prstGeom prst="rect">
            <a:avLst/>
          </a:prstGeom>
          <a:noFill/>
        </p:spPr>
        <p:txBody>
          <a:bodyPr wrap="square" rtlCol="0">
            <a:spAutoFit/>
          </a:bodyPr>
          <a:lstStyle/>
          <a:p>
            <a:pPr algn="just"/>
            <a:r>
              <a:rPr lang="lt-LT" sz="4000" dirty="0">
                <a:latin typeface="Seaford" panose="00000500000000000000" pitchFamily="2" charset="0"/>
              </a:rPr>
              <a:t>Kas yra matoma medijų ir informacijos objekte?</a:t>
            </a:r>
            <a:endParaRPr lang="en-US" sz="4000" dirty="0">
              <a:latin typeface="Seaford" panose="00000500000000000000" pitchFamily="2" charset="0"/>
            </a:endParaRPr>
          </a:p>
        </p:txBody>
      </p:sp>
      <p:sp>
        <p:nvSpPr>
          <p:cNvPr id="19" name="object 3">
            <a:extLst>
              <a:ext uri="{FF2B5EF4-FFF2-40B4-BE49-F238E27FC236}">
                <a16:creationId xmlns:a16="http://schemas.microsoft.com/office/drawing/2014/main" id="{C76D81A9-E2C0-49FF-A72F-C494746C8EE0}"/>
              </a:ext>
            </a:extLst>
          </p:cNvPr>
          <p:cNvSpPr/>
          <p:nvPr/>
        </p:nvSpPr>
        <p:spPr>
          <a:xfrm>
            <a:off x="1066800" y="7532757"/>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20" name="TextBox 19">
            <a:extLst>
              <a:ext uri="{FF2B5EF4-FFF2-40B4-BE49-F238E27FC236}">
                <a16:creationId xmlns:a16="http://schemas.microsoft.com/office/drawing/2014/main" id="{808AFE6D-E1D2-F5B3-E211-54CA0DEC6E5A}"/>
              </a:ext>
            </a:extLst>
          </p:cNvPr>
          <p:cNvSpPr txBox="1"/>
          <p:nvPr/>
        </p:nvSpPr>
        <p:spPr>
          <a:xfrm>
            <a:off x="2133600" y="7559814"/>
            <a:ext cx="13487400" cy="707886"/>
          </a:xfrm>
          <a:prstGeom prst="rect">
            <a:avLst/>
          </a:prstGeom>
          <a:noFill/>
        </p:spPr>
        <p:txBody>
          <a:bodyPr wrap="square" rtlCol="0">
            <a:spAutoFit/>
          </a:bodyPr>
          <a:lstStyle/>
          <a:p>
            <a:pPr algn="just"/>
            <a:r>
              <a:rPr lang="lt-LT" sz="4000" dirty="0">
                <a:latin typeface="Seaford" panose="00000500000000000000" pitchFamily="2" charset="0"/>
              </a:rPr>
              <a:t>Ko nematyti medijų ir informacijos objekte?</a:t>
            </a:r>
          </a:p>
        </p:txBody>
      </p:sp>
      <p:pic>
        <p:nvPicPr>
          <p:cNvPr id="23" name="Picture 22" descr="A light bulb with rays of light shining through it&#10;&#10;Description automatically generated">
            <a:extLst>
              <a:ext uri="{FF2B5EF4-FFF2-40B4-BE49-F238E27FC236}">
                <a16:creationId xmlns:a16="http://schemas.microsoft.com/office/drawing/2014/main" id="{DA061589-2271-4F1D-F8D8-CD7BA6996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60284">
            <a:off x="13409839" y="6009164"/>
            <a:ext cx="3429000" cy="3429000"/>
          </a:xfrm>
          <a:prstGeom prst="rect">
            <a:avLst/>
          </a:prstGeom>
        </p:spPr>
      </p:pic>
    </p:spTree>
    <p:extLst>
      <p:ext uri="{BB962C8B-B14F-4D97-AF65-F5344CB8AC3E}">
        <p14:creationId xmlns:p14="http://schemas.microsoft.com/office/powerpoint/2010/main" val="301824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23900"/>
            <a:ext cx="156210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2362200" y="1121429"/>
            <a:ext cx="14782799" cy="1090042"/>
          </a:xfrm>
          <a:prstGeom prst="rect">
            <a:avLst/>
          </a:prstGeom>
        </p:spPr>
        <p:txBody>
          <a:bodyPr vert="horz" wrap="square" lIns="0" tIns="12700" rIns="0" bIns="0" rtlCol="0">
            <a:spAutoFit/>
          </a:bodyPr>
          <a:lstStyle/>
          <a:p>
            <a:pPr marL="12700">
              <a:lnSpc>
                <a:spcPct val="100000"/>
              </a:lnSpc>
              <a:spcBef>
                <a:spcPts val="100"/>
              </a:spcBef>
            </a:pPr>
            <a:r>
              <a:rPr lang="lt-LT" sz="7000" dirty="0">
                <a:latin typeface="Biome" panose="020B0503030204020804" pitchFamily="34" charset="0"/>
                <a:cs typeface="Biome" panose="020B0503030204020804" pitchFamily="34" charset="0"/>
              </a:rPr>
              <a:t>DISKUSIJA</a:t>
            </a:r>
            <a:endParaRPr sz="7000"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1641D9D-7B15-78B4-0289-DD3F63D2605E}"/>
              </a:ext>
            </a:extLst>
          </p:cNvPr>
          <p:cNvSpPr/>
          <p:nvPr/>
        </p:nvSpPr>
        <p:spPr>
          <a:xfrm>
            <a:off x="1224719" y="3389263"/>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EF4613F5-91C4-50BE-62BB-6F1B5941071D}"/>
              </a:ext>
            </a:extLst>
          </p:cNvPr>
          <p:cNvSpPr txBox="1"/>
          <p:nvPr/>
        </p:nvSpPr>
        <p:spPr>
          <a:xfrm>
            <a:off x="2303583" y="3285172"/>
            <a:ext cx="12422701" cy="1477328"/>
          </a:xfrm>
          <a:prstGeom prst="rect">
            <a:avLst/>
          </a:prstGeom>
          <a:noFill/>
        </p:spPr>
        <p:txBody>
          <a:bodyPr wrap="square" rtlCol="0">
            <a:spAutoFit/>
          </a:bodyPr>
          <a:lstStyle/>
          <a:p>
            <a:pPr algn="just"/>
            <a:r>
              <a:rPr lang="lt-LT" sz="4500" dirty="0">
                <a:latin typeface="Seaford" panose="00000500000000000000" pitchFamily="2" charset="0"/>
              </a:rPr>
              <a:t>Kokį pasakojimą galite sukurti iš šios patirties? Kaip medijos veikia mūsų aplinką ir pasirinkimus?</a:t>
            </a:r>
            <a:endParaRPr lang="en-US" sz="4500" dirty="0">
              <a:latin typeface="Seaford" panose="00000500000000000000" pitchFamily="2" charset="0"/>
            </a:endParaRPr>
          </a:p>
        </p:txBody>
      </p:sp>
      <p:sp>
        <p:nvSpPr>
          <p:cNvPr id="8" name="object 4">
            <a:extLst>
              <a:ext uri="{FF2B5EF4-FFF2-40B4-BE49-F238E27FC236}">
                <a16:creationId xmlns:a16="http://schemas.microsoft.com/office/drawing/2014/main" id="{36EA1952-24DA-C2A4-69B3-3F2BDC9CEC9D}"/>
              </a:ext>
            </a:extLst>
          </p:cNvPr>
          <p:cNvSpPr/>
          <p:nvPr/>
        </p:nvSpPr>
        <p:spPr>
          <a:xfrm>
            <a:off x="1219200" y="5756812"/>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B650487B-F1B0-6BD1-2421-551D8C9F2994}"/>
              </a:ext>
            </a:extLst>
          </p:cNvPr>
          <p:cNvSpPr txBox="1"/>
          <p:nvPr/>
        </p:nvSpPr>
        <p:spPr>
          <a:xfrm>
            <a:off x="2298064" y="5723572"/>
            <a:ext cx="8674736" cy="2169825"/>
          </a:xfrm>
          <a:prstGeom prst="rect">
            <a:avLst/>
          </a:prstGeom>
          <a:noFill/>
        </p:spPr>
        <p:txBody>
          <a:bodyPr wrap="square" rtlCol="0">
            <a:spAutoFit/>
          </a:bodyPr>
          <a:lstStyle/>
          <a:p>
            <a:pPr algn="just"/>
            <a:r>
              <a:rPr lang="lt-LT" sz="4500" dirty="0">
                <a:latin typeface="Seaford" panose="00000500000000000000" pitchFamily="2" charset="0"/>
              </a:rPr>
              <a:t>Kokį medijų produkto formatą pasirinkti šiai istorijai (savo patirčiai) papasakoti? Kodėl?</a:t>
            </a:r>
            <a:endParaRPr lang="en-US" sz="4500" dirty="0">
              <a:latin typeface="Seaford" panose="00000500000000000000" pitchFamily="2" charset="0"/>
            </a:endParaRPr>
          </a:p>
        </p:txBody>
      </p:sp>
      <p:sp>
        <p:nvSpPr>
          <p:cNvPr id="12" name="object 4">
            <a:extLst>
              <a:ext uri="{FF2B5EF4-FFF2-40B4-BE49-F238E27FC236}">
                <a16:creationId xmlns:a16="http://schemas.microsoft.com/office/drawing/2014/main" id="{4BF64335-C648-78B6-56D4-295D4713E015}"/>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3" name="TextBox 12">
            <a:extLst>
              <a:ext uri="{FF2B5EF4-FFF2-40B4-BE49-F238E27FC236}">
                <a16:creationId xmlns:a16="http://schemas.microsoft.com/office/drawing/2014/main" id="{232C7D12-7FEC-8B83-533D-C11CFA9A6473}"/>
              </a:ext>
            </a:extLst>
          </p:cNvPr>
          <p:cNvSpPr txBox="1"/>
          <p:nvPr/>
        </p:nvSpPr>
        <p:spPr>
          <a:xfrm>
            <a:off x="17221200" y="9128716"/>
            <a:ext cx="457201"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9</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pic>
        <p:nvPicPr>
          <p:cNvPr id="15" name="Picture 14" descr="A group of people talking&#10;&#10;Description automatically generated">
            <a:extLst>
              <a:ext uri="{FF2B5EF4-FFF2-40B4-BE49-F238E27FC236}">
                <a16:creationId xmlns:a16="http://schemas.microsoft.com/office/drawing/2014/main" id="{1F200F75-D360-8C69-F63A-889B06DEC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960" y="4305300"/>
            <a:ext cx="6438632" cy="6438632"/>
          </a:xfrm>
          <a:prstGeom prst="rect">
            <a:avLst/>
          </a:prstGeom>
        </p:spPr>
      </p:pic>
    </p:spTree>
    <p:extLst>
      <p:ext uri="{BB962C8B-B14F-4D97-AF65-F5344CB8AC3E}">
        <p14:creationId xmlns:p14="http://schemas.microsoft.com/office/powerpoint/2010/main" val="2883357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1048</TotalTime>
  <Words>1049</Words>
  <Application>Microsoft Office PowerPoint</Application>
  <PresentationFormat>Custom</PresentationFormat>
  <Paragraphs>114</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Biome</vt:lpstr>
      <vt:lpstr>YAFdJpYtCxE 1</vt:lpstr>
      <vt:lpstr>Seaford</vt:lpstr>
      <vt:lpstr>Tahoma</vt:lpstr>
      <vt:lpstr>Verdana</vt:lpstr>
      <vt:lpstr>Office Theme</vt:lpstr>
      <vt:lpstr>Informacinių ir medijų objektų reikšmė kasdieninėje aplinkoje</vt:lpstr>
      <vt:lpstr>PAMOKOS TIKSLAS</vt:lpstr>
      <vt:lpstr>PAMOKOS UŽDAVINIAI</vt:lpstr>
      <vt:lpstr>PowerPoint Presentation</vt:lpstr>
      <vt:lpstr>KAS YRA MEDIJA / MEDIJOS?</vt:lpstr>
      <vt:lpstr>KAS YRA  INFORMACINIAI OBJEKTAI?</vt:lpstr>
      <vt:lpstr>INTERAKTYVI UŽDUOTIS „VAIKŠČIOTUVĖS“</vt:lpstr>
      <vt:lpstr>„ŽENKLŲ SKAITYMO“ ATMINTINĖ</vt:lpstr>
      <vt:lpstr>DISKUSIJA</vt:lpstr>
      <vt:lpstr>REFLEKSIJA</vt:lpstr>
      <vt:lpstr>NAMŲ DARBO UŽDUOTIS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DIGIRES_pristatymo_pavyzdys</dc:title>
  <dc:creator>Austėja Vaičiulevičiūtė</dc:creator>
  <cp:keywords>DAGF5N4H3lQ,BAEVe-c7lMk</cp:keywords>
  <cp:lastModifiedBy>Austėja Vaičiulevičiūtė</cp:lastModifiedBy>
  <cp:revision>9</cp:revision>
  <dcterms:created xsi:type="dcterms:W3CDTF">2024-05-21T21:26:54Z</dcterms:created>
  <dcterms:modified xsi:type="dcterms:W3CDTF">2024-05-29T22:55:52Z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2024-05-21T00:00:00Z</vt:filetime>
  </property>
  <property fmtid="{D5CDD505-2E9C-101B-9397-08002B2CF9AE}" pid="3" name="Creator">
    <vt:lpwstr>Canva</vt:lpwstr>
  </property>
  <property fmtid="{D5CDD505-2E9C-101B-9397-08002B2CF9AE}" pid="4" name="LastSaved">
    <vt:filetime>2024-05-21T00:00:00Z</vt:filetime>
  </property>
  <property fmtid="{D5CDD505-2E9C-101B-9397-08002B2CF9AE}" pid="5" name="Producer">
    <vt:lpwstr>Canva</vt:lpwstr>
  </property>
</Properties>
</file>