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2" r:id="rId7"/>
    <p:sldId id="268" r:id="rId8"/>
    <p:sldId id="269" r:id="rId9"/>
    <p:sldId id="273" r:id="rId10"/>
    <p:sldId id="270" r:id="rId11"/>
    <p:sldId id="271" r:id="rId12"/>
    <p:sldId id="272" r:id="rId1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16" autoAdjust="0"/>
  </p:normalViewPr>
  <p:slideViewPr>
    <p:cSldViewPr>
      <p:cViewPr varScale="1">
        <p:scale>
          <a:sx n="44" d="100"/>
          <a:sy n="44" d="100"/>
        </p:scale>
        <p:origin x="1330"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D12C2A0-C58B-4B88-A74B-38064E0D0435}" type="datetimeFigureOut">
              <a:rPr lang="en-US" smtClean="0"/>
              <a:t>5/30/2024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DCC54AD-9671-46DC-BD55-E108A50EBD5E}" type="slidenum">
              <a:rPr lang="en-US" smtClean="0"/>
              <a:t>‹#›</a:t>
            </a:fld>
            <a:endParaRPr lang="en-US"/>
          </a:p>
        </p:txBody>
      </p:sp>
    </p:spTree>
    <p:extLst>
      <p:ext uri="{BB962C8B-B14F-4D97-AF65-F5344CB8AC3E}">
        <p14:creationId xmlns:p14="http://schemas.microsoft.com/office/powerpoint/2010/main" val="8156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Aptikti ir „nukenksminti“ </a:t>
            </a:r>
            <a:r>
              <a:rPr lang="lt-LT" b="0" i="0" dirty="0" err="1">
                <a:solidFill>
                  <a:srgbClr val="1A1A3A"/>
                </a:solidFill>
                <a:effectLst/>
              </a:rPr>
              <a:t>manipuliatyvų</a:t>
            </a:r>
            <a:r>
              <a:rPr lang="lt-LT" b="0" i="0" dirty="0">
                <a:solidFill>
                  <a:srgbClr val="1A1A3A"/>
                </a:solidFill>
                <a:effectLst/>
              </a:rPr>
              <a:t> turinį padeda teksto skaitymo ir analizės įgūdžiai, kuriuos galima veiksmingai lavinti, pasitelkus tam tikras kasdieniame gyvenime nesudėtingai pritaikomas technikas. Praktika, kuri gali tapti esmine naršymo internete palydove kiekvieno žmogaus gyvenime, yra </a:t>
            </a:r>
            <a:r>
              <a:rPr lang="lt-LT" b="1" i="0" dirty="0">
                <a:solidFill>
                  <a:srgbClr val="7B8AF6"/>
                </a:solidFill>
                <a:effectLst/>
              </a:rPr>
              <a:t>šoninis skaitymas</a:t>
            </a:r>
            <a:r>
              <a:rPr lang="lt-LT" b="0" i="0" dirty="0">
                <a:solidFill>
                  <a:srgbClr val="1A1A3A"/>
                </a:solidFill>
                <a:effectLst/>
              </a:rPr>
              <a:t>. Šioje pamokoje, taikant </a:t>
            </a:r>
            <a:r>
              <a:rPr lang="lt-LT" b="1" i="0" dirty="0">
                <a:solidFill>
                  <a:srgbClr val="7B8AF6"/>
                </a:solidFill>
                <a:effectLst/>
              </a:rPr>
              <a:t>„Šoninio skaitymo“ </a:t>
            </a:r>
            <a:r>
              <a:rPr lang="lt-LT" b="0" i="0" dirty="0">
                <a:solidFill>
                  <a:srgbClr val="7B8AF6"/>
                </a:solidFill>
                <a:effectLst/>
              </a:rPr>
              <a:t>metodą,</a:t>
            </a:r>
            <a:r>
              <a:rPr lang="lt-LT" b="1" i="0" dirty="0">
                <a:solidFill>
                  <a:srgbClr val="7B8AF6"/>
                </a:solidFill>
                <a:effectLst/>
              </a:rPr>
              <a:t> </a:t>
            </a:r>
            <a:r>
              <a:rPr lang="lt-LT" b="0" i="0" dirty="0">
                <a:solidFill>
                  <a:srgbClr val="7B8AF6"/>
                </a:solidFill>
                <a:effectLst/>
              </a:rPr>
              <a:t>išmoksite, kaip </a:t>
            </a:r>
            <a:r>
              <a:rPr lang="lt-LT" b="0" i="0" dirty="0">
                <a:solidFill>
                  <a:srgbClr val="1A1A3A"/>
                </a:solidFill>
                <a:effectLst/>
              </a:rPr>
              <a:t>atpažinti patikimą šaltinį, įvertinti tekstinę ir vaizdinę informaciją, tikslingai analizuoti tekstą ir būti pastabesniems detalėms.</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1</a:t>
            </a:fld>
            <a:endParaRPr lang="en-US"/>
          </a:p>
        </p:txBody>
      </p:sp>
    </p:spTree>
    <p:extLst>
      <p:ext uri="{BB962C8B-B14F-4D97-AF65-F5344CB8AC3E}">
        <p14:creationId xmlns:p14="http://schemas.microsoft.com/office/powerpoint/2010/main" val="181447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lt-LT" b="0" i="0" dirty="0">
                <a:solidFill>
                  <a:srgbClr val="1A1A3A"/>
                </a:solidFill>
                <a:effectLst/>
              </a:rPr>
              <a:t>Atpasakokite, ką pavyko išsiaiškinti apie pateiktą pavyzdį – interneto svetainę, kurioje jis buvo patalpintas, teksto autorių, iliustracijas (jei tokių buvo), pateiktas pavyzdyje, straipsnio turinį, straipsnyje minimus žmones, vietas, įvykius.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Kokiais šaltiniais rėmėtės ir kodėl?</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Ar rekomenduotumėte skaityti informaciją, pateiktą šioje svetainėje, socialinio tinklo grupėje, savo draugui ir kodėl?</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Su kokiais sunkumais susidūrėte analizuodami pateiktą pavyzdį?</a:t>
            </a:r>
            <a:endParaRPr lang="en-US" sz="1200" dirty="0">
              <a:latin typeface="Seaford" panose="00000500000000000000" pitchFamily="2" charset="0"/>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10</a:t>
            </a:fld>
            <a:endParaRPr lang="en-US"/>
          </a:p>
        </p:txBody>
      </p:sp>
    </p:spTree>
    <p:extLst>
      <p:ext uri="{BB962C8B-B14F-4D97-AF65-F5344CB8AC3E}">
        <p14:creationId xmlns:p14="http://schemas.microsoft.com/office/powerpoint/2010/main" val="357332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Kaip jaučiausi atlikdamas užduotį?</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Koks žinojimas / žinios būtų padėjęs atlikti šią užduotį?</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Su kokiais sunkumais susidūriau?</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Kas patiko atliekant šią užduotį?</a:t>
            </a:r>
            <a:endParaRPr lang="en-US" sz="1200" dirty="0">
              <a:latin typeface="Seaford" panose="00000500000000000000" pitchFamily="2" charset="0"/>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11</a:t>
            </a:fld>
            <a:endParaRPr lang="en-US"/>
          </a:p>
        </p:txBody>
      </p:sp>
    </p:spTree>
    <p:extLst>
      <p:ext uri="{BB962C8B-B14F-4D97-AF65-F5344CB8AC3E}">
        <p14:creationId xmlns:p14="http://schemas.microsoft.com/office/powerpoint/2010/main" val="226947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Pasidomėkite, kokiose interneto svetainėse ar socialinių tinklų grupėse dažniausiai naršo jūsų giminaičiai ar draugai.</a:t>
            </a:r>
            <a:endParaRPr lang="en-US" sz="1200" dirty="0">
              <a:latin typeface="Seaford"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latin typeface="Seaford" panose="00000500000000000000" pitchFamily="2" charset="0"/>
              </a:rPr>
              <a:t>Paanalizuokite šiose interneto svetainėse ar socialiniuose tinkluose pateikiamos informacijos patikimumą taikydami </a:t>
            </a:r>
            <a:r>
              <a:rPr lang="lt-LT" sz="1200" b="1" dirty="0">
                <a:solidFill>
                  <a:srgbClr val="7B8AF5"/>
                </a:solidFill>
                <a:latin typeface="Seaford" panose="00000500000000000000" pitchFamily="2" charset="0"/>
              </a:rPr>
              <a:t>šoninio skaitymo metodą</a:t>
            </a:r>
            <a:r>
              <a:rPr lang="lt-LT" sz="1200" dirty="0">
                <a:latin typeface="Seaford" panose="00000500000000000000" pitchFamily="2" charset="0"/>
              </a:rPr>
              <a:t>.</a:t>
            </a:r>
            <a:endParaRPr lang="en-US" sz="1200" dirty="0">
              <a:latin typeface="Seaford" panose="00000500000000000000" pitchFamily="2" charset="0"/>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12</a:t>
            </a:fld>
            <a:endParaRPr lang="en-US"/>
          </a:p>
        </p:txBody>
      </p:sp>
    </p:spTree>
    <p:extLst>
      <p:ext uri="{BB962C8B-B14F-4D97-AF65-F5344CB8AC3E}">
        <p14:creationId xmlns:p14="http://schemas.microsoft.com/office/powerpoint/2010/main" val="138373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Pamokos tikslas</a:t>
            </a:r>
            <a:r>
              <a:rPr lang="lt-LT" b="0" dirty="0"/>
              <a:t> – </a:t>
            </a:r>
            <a:r>
              <a:rPr lang="lt-LT" b="0" i="0" dirty="0">
                <a:solidFill>
                  <a:srgbClr val="1A1A3A"/>
                </a:solidFill>
                <a:effectLst/>
              </a:rPr>
              <a:t>s</a:t>
            </a:r>
            <a:r>
              <a:rPr lang="en-US" b="0" i="0" dirty="0" err="1">
                <a:solidFill>
                  <a:srgbClr val="1A1A3A"/>
                </a:solidFill>
                <a:effectLst/>
              </a:rPr>
              <a:t>usipažinti</a:t>
            </a:r>
            <a:r>
              <a:rPr lang="en-US" b="0" i="0" dirty="0">
                <a:solidFill>
                  <a:srgbClr val="1A1A3A"/>
                </a:solidFill>
                <a:effectLst/>
              </a:rPr>
              <a:t> su </a:t>
            </a:r>
            <a:r>
              <a:rPr lang="en-US" b="0" i="0" dirty="0" err="1">
                <a:solidFill>
                  <a:srgbClr val="1A1A3A"/>
                </a:solidFill>
                <a:effectLst/>
              </a:rPr>
              <a:t>šoninio</a:t>
            </a:r>
            <a:r>
              <a:rPr lang="en-US" b="0" i="0" dirty="0">
                <a:solidFill>
                  <a:srgbClr val="1A1A3A"/>
                </a:solidFill>
                <a:effectLst/>
              </a:rPr>
              <a:t> </a:t>
            </a:r>
            <a:r>
              <a:rPr lang="en-US" b="0" i="0" dirty="0" err="1">
                <a:solidFill>
                  <a:srgbClr val="1A1A3A"/>
                </a:solidFill>
                <a:effectLst/>
              </a:rPr>
              <a:t>skaitymo</a:t>
            </a:r>
            <a:r>
              <a:rPr lang="en-US" b="0" i="0" dirty="0">
                <a:solidFill>
                  <a:srgbClr val="1A1A3A"/>
                </a:solidFill>
                <a:effectLst/>
              </a:rPr>
              <a:t> </a:t>
            </a:r>
            <a:r>
              <a:rPr lang="en-US" b="0" i="0" dirty="0" err="1">
                <a:solidFill>
                  <a:srgbClr val="1A1A3A"/>
                </a:solidFill>
                <a:effectLst/>
              </a:rPr>
              <a:t>sąvoka</a:t>
            </a:r>
            <a:r>
              <a:rPr lang="en-US" b="0" i="0" dirty="0">
                <a:solidFill>
                  <a:srgbClr val="1A1A3A"/>
                </a:solidFill>
                <a:effectLst/>
              </a:rPr>
              <a:t> bei </a:t>
            </a:r>
            <a:r>
              <a:rPr lang="en-US" b="0" i="0" dirty="0" err="1">
                <a:solidFill>
                  <a:srgbClr val="1A1A3A"/>
                </a:solidFill>
                <a:effectLst/>
              </a:rPr>
              <a:t>metodu</a:t>
            </a:r>
            <a:r>
              <a:rPr lang="en-US" b="0" i="0" dirty="0">
                <a:solidFill>
                  <a:srgbClr val="1A1A3A"/>
                </a:solidFill>
                <a:effectLst/>
              </a:rPr>
              <a:t>, ir </a:t>
            </a:r>
            <a:r>
              <a:rPr lang="en-US" b="0" i="0" dirty="0" err="1">
                <a:solidFill>
                  <a:srgbClr val="1A1A3A"/>
                </a:solidFill>
                <a:effectLst/>
              </a:rPr>
              <a:t>parodyti</a:t>
            </a:r>
            <a:r>
              <a:rPr lang="en-US" b="0" i="0" dirty="0">
                <a:solidFill>
                  <a:srgbClr val="1A1A3A"/>
                </a:solidFill>
                <a:effectLst/>
              </a:rPr>
              <a:t>, </a:t>
            </a:r>
            <a:r>
              <a:rPr lang="en-US" b="0" i="0" dirty="0" err="1">
                <a:solidFill>
                  <a:srgbClr val="1A1A3A"/>
                </a:solidFill>
                <a:effectLst/>
              </a:rPr>
              <a:t>kaip</a:t>
            </a:r>
            <a:r>
              <a:rPr lang="en-US" b="0" i="0" dirty="0">
                <a:solidFill>
                  <a:srgbClr val="1A1A3A"/>
                </a:solidFill>
                <a:effectLst/>
              </a:rPr>
              <a:t> </a:t>
            </a:r>
            <a:r>
              <a:rPr lang="en-US" b="0" i="0" dirty="0" err="1">
                <a:solidFill>
                  <a:srgbClr val="1A1A3A"/>
                </a:solidFill>
                <a:effectLst/>
              </a:rPr>
              <a:t>šią</a:t>
            </a:r>
            <a:r>
              <a:rPr lang="en-US" b="0" i="0" dirty="0">
                <a:solidFill>
                  <a:srgbClr val="1A1A3A"/>
                </a:solidFill>
                <a:effectLst/>
              </a:rPr>
              <a:t> </a:t>
            </a:r>
            <a:r>
              <a:rPr lang="en-US" b="0" i="0" dirty="0" err="1">
                <a:solidFill>
                  <a:srgbClr val="1A1A3A"/>
                </a:solidFill>
                <a:effectLst/>
              </a:rPr>
              <a:t>informacijos</a:t>
            </a:r>
            <a:r>
              <a:rPr lang="en-US" b="0" i="0" dirty="0">
                <a:solidFill>
                  <a:srgbClr val="1A1A3A"/>
                </a:solidFill>
                <a:effectLst/>
              </a:rPr>
              <a:t> </a:t>
            </a:r>
            <a:r>
              <a:rPr lang="en-US" b="0" i="0" dirty="0" err="1">
                <a:solidFill>
                  <a:srgbClr val="1A1A3A"/>
                </a:solidFill>
                <a:effectLst/>
              </a:rPr>
              <a:t>vartojimo</a:t>
            </a:r>
            <a:r>
              <a:rPr lang="en-US" b="0" i="0" dirty="0">
                <a:solidFill>
                  <a:srgbClr val="1A1A3A"/>
                </a:solidFill>
                <a:effectLst/>
              </a:rPr>
              <a:t> </a:t>
            </a:r>
            <a:r>
              <a:rPr lang="en-US" b="0" i="0" dirty="0" err="1">
                <a:solidFill>
                  <a:srgbClr val="1A1A3A"/>
                </a:solidFill>
                <a:effectLst/>
              </a:rPr>
              <a:t>techniką</a:t>
            </a:r>
            <a:r>
              <a:rPr lang="en-US" b="0" i="0" dirty="0">
                <a:solidFill>
                  <a:srgbClr val="1A1A3A"/>
                </a:solidFill>
                <a:effectLst/>
              </a:rPr>
              <a:t> </a:t>
            </a:r>
            <a:r>
              <a:rPr lang="en-US" b="0" i="0" dirty="0" err="1">
                <a:solidFill>
                  <a:srgbClr val="1A1A3A"/>
                </a:solidFill>
                <a:effectLst/>
              </a:rPr>
              <a:t>pritaikyti</a:t>
            </a:r>
            <a:r>
              <a:rPr lang="en-US" b="0" i="0" dirty="0">
                <a:solidFill>
                  <a:srgbClr val="1A1A3A"/>
                </a:solidFill>
                <a:effectLst/>
              </a:rPr>
              <a:t> </a:t>
            </a:r>
            <a:r>
              <a:rPr lang="en-US" b="0" i="0" dirty="0" err="1">
                <a:solidFill>
                  <a:srgbClr val="1A1A3A"/>
                </a:solidFill>
                <a:effectLst/>
              </a:rPr>
              <a:t>kasdieniame</a:t>
            </a:r>
            <a:r>
              <a:rPr lang="en-US" b="0" i="0" dirty="0">
                <a:solidFill>
                  <a:srgbClr val="1A1A3A"/>
                </a:solidFill>
                <a:effectLst/>
              </a:rPr>
              <a:t> </a:t>
            </a:r>
            <a:r>
              <a:rPr lang="en-US" b="0" i="0" dirty="0" err="1">
                <a:solidFill>
                  <a:srgbClr val="1A1A3A"/>
                </a:solidFill>
                <a:effectLst/>
              </a:rPr>
              <a:t>gyvenime</a:t>
            </a:r>
            <a:r>
              <a:rPr lang="en-US" b="0" i="0" dirty="0">
                <a:solidFill>
                  <a:srgbClr val="1A1A3A"/>
                </a:solidFill>
                <a:effectLst/>
              </a:rPr>
              <a:t>.</a:t>
            </a:r>
            <a:endParaRPr lang="en-US" b="1" dirty="0"/>
          </a:p>
        </p:txBody>
      </p:sp>
      <p:sp>
        <p:nvSpPr>
          <p:cNvPr id="4" name="Slide Number Placeholder 3"/>
          <p:cNvSpPr>
            <a:spLocks noGrp="1"/>
          </p:cNvSpPr>
          <p:nvPr>
            <p:ph type="sldNum" sz="quarter" idx="5"/>
          </p:nvPr>
        </p:nvSpPr>
        <p:spPr/>
        <p:txBody>
          <a:bodyPr/>
          <a:lstStyle/>
          <a:p>
            <a:fld id="{2DCC54AD-9671-46DC-BD55-E108A50EBD5E}" type="slidenum">
              <a:rPr lang="en-US" smtClean="0"/>
              <a:t>2</a:t>
            </a:fld>
            <a:endParaRPr lang="en-US"/>
          </a:p>
        </p:txBody>
      </p:sp>
    </p:spTree>
    <p:extLst>
      <p:ext uri="{BB962C8B-B14F-4D97-AF65-F5344CB8AC3E}">
        <p14:creationId xmlns:p14="http://schemas.microsoft.com/office/powerpoint/2010/main" val="39713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Pamokos uždaviniai</a:t>
            </a:r>
            <a:r>
              <a:rPr lang="lt-LT" b="0" dirty="0"/>
              <a:t>:</a:t>
            </a:r>
          </a:p>
          <a:p>
            <a:pPr marL="228600" indent="-228600" algn="just">
              <a:buAutoNum type="arabicPeriod"/>
            </a:pPr>
            <a:r>
              <a:rPr lang="lt-LT" b="0" dirty="0"/>
              <a:t>Atpažinti patikimo šaltinio ypatybes.</a:t>
            </a:r>
            <a:endParaRPr lang="lt-LT" b="1" dirty="0"/>
          </a:p>
          <a:p>
            <a:pPr marL="228600" indent="-228600" algn="just">
              <a:buAutoNum type="arabicPeriod"/>
            </a:pPr>
            <a:r>
              <a:rPr lang="lt-LT" b="0" dirty="0"/>
              <a:t>Mokytis vertinti tekstinę ir vaizdinę informaciją patikimumo aspektu.</a:t>
            </a:r>
          </a:p>
          <a:p>
            <a:pPr marL="228600" indent="-228600" algn="just">
              <a:buAutoNum type="arabicPeriod"/>
            </a:pPr>
            <a:r>
              <a:rPr lang="lt-LT" b="0" dirty="0"/>
              <a:t>Lavinti teksto analizės ir pastabumo detalėms įgūdžius, taip pat suprasti lėtesnio turinio vartojimo svarbą.</a:t>
            </a:r>
          </a:p>
        </p:txBody>
      </p:sp>
      <p:sp>
        <p:nvSpPr>
          <p:cNvPr id="4" name="Slide Number Placeholder 3"/>
          <p:cNvSpPr>
            <a:spLocks noGrp="1"/>
          </p:cNvSpPr>
          <p:nvPr>
            <p:ph type="sldNum" sz="quarter" idx="5"/>
          </p:nvPr>
        </p:nvSpPr>
        <p:spPr/>
        <p:txBody>
          <a:bodyPr/>
          <a:lstStyle/>
          <a:p>
            <a:fld id="{2DCC54AD-9671-46DC-BD55-E108A50EBD5E}" type="slidenum">
              <a:rPr lang="en-US" smtClean="0"/>
              <a:t>3</a:t>
            </a:fld>
            <a:endParaRPr lang="en-US"/>
          </a:p>
        </p:txBody>
      </p:sp>
    </p:spTree>
    <p:extLst>
      <p:ext uri="{BB962C8B-B14F-4D97-AF65-F5344CB8AC3E}">
        <p14:creationId xmlns:p14="http://schemas.microsoft.com/office/powerpoint/2010/main" val="231217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Šoninis skaitymas yra labai svarbus medijų raštingumo įgūdis, kuris apima informacijos ieškojimą ne tik pačiame šaltinyje, bet ir tyrinėjant kelias perspektyvas ir šaltinius vienu metu. Šis metodas leidžia kiekvienam asmeniui įvertinti sutiktos informacijos patikimumą ir pagrįstumą.</a:t>
            </a:r>
          </a:p>
          <a:p>
            <a:pPr algn="just"/>
            <a:endParaRPr lang="lt-LT" b="0" i="0" dirty="0">
              <a:solidFill>
                <a:srgbClr val="1A1A3A"/>
              </a:solidFill>
              <a:effectLst/>
            </a:endParaRPr>
          </a:p>
          <a:p>
            <a:pPr algn="just"/>
            <a:r>
              <a:rPr lang="lt-LT" b="0" i="0" dirty="0">
                <a:solidFill>
                  <a:srgbClr val="1A1A3A"/>
                </a:solidFill>
                <a:effectLst/>
              </a:rPr>
              <a:t>Be to, šoninis skaitymas – tai </a:t>
            </a:r>
            <a:r>
              <a:rPr lang="en-US" b="0" i="0" dirty="0" err="1">
                <a:solidFill>
                  <a:srgbClr val="1A1A3A"/>
                </a:solidFill>
                <a:effectLst/>
              </a:rPr>
              <a:t>strategija</a:t>
            </a:r>
            <a:r>
              <a:rPr lang="en-US" b="0" i="0" dirty="0">
                <a:solidFill>
                  <a:srgbClr val="1A1A3A"/>
                </a:solidFill>
                <a:effectLst/>
              </a:rPr>
              <a:t>, </a:t>
            </a:r>
            <a:r>
              <a:rPr lang="en-US" b="0" i="0" dirty="0" err="1">
                <a:solidFill>
                  <a:srgbClr val="1A1A3A"/>
                </a:solidFill>
                <a:effectLst/>
              </a:rPr>
              <a:t>naudojama</a:t>
            </a:r>
            <a:r>
              <a:rPr lang="en-US" b="0" i="0" dirty="0">
                <a:solidFill>
                  <a:srgbClr val="1A1A3A"/>
                </a:solidFill>
                <a:effectLst/>
              </a:rPr>
              <a:t> </a:t>
            </a:r>
            <a:r>
              <a:rPr lang="en-US" b="0" i="0" dirty="0" err="1">
                <a:solidFill>
                  <a:srgbClr val="1A1A3A"/>
                </a:solidFill>
                <a:effectLst/>
              </a:rPr>
              <a:t>siekiant</a:t>
            </a:r>
            <a:r>
              <a:rPr lang="en-US" b="0" i="0" dirty="0">
                <a:solidFill>
                  <a:srgbClr val="1A1A3A"/>
                </a:solidFill>
                <a:effectLst/>
              </a:rPr>
              <a:t> </a:t>
            </a:r>
            <a:r>
              <a:rPr lang="en-US" b="0" i="0" dirty="0" err="1">
                <a:solidFill>
                  <a:srgbClr val="1A1A3A"/>
                </a:solidFill>
                <a:effectLst/>
              </a:rPr>
              <a:t>išsiaiškinti</a:t>
            </a:r>
            <a:r>
              <a:rPr lang="en-US" b="0" i="0" dirty="0">
                <a:solidFill>
                  <a:srgbClr val="1A1A3A"/>
                </a:solidFill>
                <a:effectLst/>
              </a:rPr>
              <a:t>, </a:t>
            </a:r>
            <a:r>
              <a:rPr lang="en-US" b="0" i="0" dirty="0" err="1">
                <a:solidFill>
                  <a:srgbClr val="1A1A3A"/>
                </a:solidFill>
                <a:effectLst/>
              </a:rPr>
              <a:t>ar</a:t>
            </a:r>
            <a:r>
              <a:rPr lang="en-US" b="0" i="0" dirty="0">
                <a:solidFill>
                  <a:srgbClr val="1A1A3A"/>
                </a:solidFill>
                <a:effectLst/>
              </a:rPr>
              <a:t> </a:t>
            </a:r>
            <a:r>
              <a:rPr lang="en-US" b="0" i="0" dirty="0" err="1">
                <a:solidFill>
                  <a:srgbClr val="1A1A3A"/>
                </a:solidFill>
                <a:effectLst/>
              </a:rPr>
              <a:t>šaltinis</a:t>
            </a:r>
            <a:r>
              <a:rPr lang="en-US" b="0" i="0" dirty="0">
                <a:solidFill>
                  <a:srgbClr val="1A1A3A"/>
                </a:solidFill>
                <a:effectLst/>
              </a:rPr>
              <a:t> </a:t>
            </a:r>
            <a:r>
              <a:rPr lang="en-US" b="0" i="0" dirty="0" err="1">
                <a:solidFill>
                  <a:srgbClr val="1A1A3A"/>
                </a:solidFill>
                <a:effectLst/>
              </a:rPr>
              <a:t>yra</a:t>
            </a:r>
            <a:r>
              <a:rPr lang="en-US" b="0" i="0" dirty="0">
                <a:solidFill>
                  <a:srgbClr val="1A1A3A"/>
                </a:solidFill>
                <a:effectLst/>
              </a:rPr>
              <a:t> </a:t>
            </a:r>
            <a:r>
              <a:rPr lang="en-US" b="0" i="0" dirty="0" err="1">
                <a:solidFill>
                  <a:srgbClr val="1A1A3A"/>
                </a:solidFill>
                <a:effectLst/>
              </a:rPr>
              <a:t>patikimas</a:t>
            </a:r>
            <a:r>
              <a:rPr lang="en-US" b="0" i="0" dirty="0">
                <a:solidFill>
                  <a:srgbClr val="1A1A3A"/>
                </a:solidFill>
                <a:effectLst/>
              </a:rPr>
              <a:t> </a:t>
            </a:r>
            <a:r>
              <a:rPr lang="en-US" b="0" i="0" dirty="0" err="1">
                <a:solidFill>
                  <a:srgbClr val="1A1A3A"/>
                </a:solidFill>
                <a:effectLst/>
              </a:rPr>
              <a:t>lyginant</a:t>
            </a:r>
            <a:r>
              <a:rPr lang="en-US" b="0" i="0" dirty="0">
                <a:solidFill>
                  <a:srgbClr val="1A1A3A"/>
                </a:solidFill>
                <a:effectLst/>
              </a:rPr>
              <a:t> </a:t>
            </a:r>
            <a:r>
              <a:rPr lang="en-US" b="0" i="0" dirty="0" err="1">
                <a:solidFill>
                  <a:srgbClr val="1A1A3A"/>
                </a:solidFill>
                <a:effectLst/>
              </a:rPr>
              <a:t>jame</a:t>
            </a:r>
            <a:r>
              <a:rPr lang="en-US" b="0" i="0" dirty="0">
                <a:solidFill>
                  <a:srgbClr val="1A1A3A"/>
                </a:solidFill>
                <a:effectLst/>
              </a:rPr>
              <a:t> </a:t>
            </a:r>
            <a:r>
              <a:rPr lang="en-US" b="0" i="0" dirty="0" err="1">
                <a:solidFill>
                  <a:srgbClr val="1A1A3A"/>
                </a:solidFill>
                <a:effectLst/>
              </a:rPr>
              <a:t>pateiktą</a:t>
            </a:r>
            <a:r>
              <a:rPr lang="en-US" b="0" i="0" dirty="0">
                <a:solidFill>
                  <a:srgbClr val="1A1A3A"/>
                </a:solidFill>
                <a:effectLst/>
              </a:rPr>
              <a:t> </a:t>
            </a:r>
            <a:r>
              <a:rPr lang="en-US" b="0" i="0" dirty="0" err="1">
                <a:solidFill>
                  <a:srgbClr val="1A1A3A"/>
                </a:solidFill>
                <a:effectLst/>
              </a:rPr>
              <a:t>informaciją</a:t>
            </a:r>
            <a:r>
              <a:rPr lang="en-US" b="0" i="0" dirty="0">
                <a:solidFill>
                  <a:srgbClr val="1A1A3A"/>
                </a:solidFill>
                <a:effectLst/>
              </a:rPr>
              <a:t> su </a:t>
            </a:r>
            <a:r>
              <a:rPr lang="en-US" b="0" i="0" dirty="0" err="1">
                <a:solidFill>
                  <a:srgbClr val="1A1A3A"/>
                </a:solidFill>
                <a:effectLst/>
              </a:rPr>
              <a:t>kituose</a:t>
            </a:r>
            <a:r>
              <a:rPr lang="en-US" b="0" i="0" dirty="0">
                <a:solidFill>
                  <a:srgbClr val="1A1A3A"/>
                </a:solidFill>
                <a:effectLst/>
              </a:rPr>
              <a:t> </a:t>
            </a:r>
            <a:r>
              <a:rPr lang="en-US" b="0" i="0" dirty="0" err="1">
                <a:solidFill>
                  <a:srgbClr val="1A1A3A"/>
                </a:solidFill>
                <a:effectLst/>
              </a:rPr>
              <a:t>šaltiniuose</a:t>
            </a:r>
            <a:r>
              <a:rPr lang="en-US" b="0" i="0" dirty="0">
                <a:solidFill>
                  <a:srgbClr val="1A1A3A"/>
                </a:solidFill>
                <a:effectLst/>
              </a:rPr>
              <a:t> </a:t>
            </a:r>
            <a:r>
              <a:rPr lang="en-US" b="0" i="0" dirty="0" err="1">
                <a:solidFill>
                  <a:srgbClr val="1A1A3A"/>
                </a:solidFill>
                <a:effectLst/>
              </a:rPr>
              <a:t>pateikiama</a:t>
            </a:r>
            <a:r>
              <a:rPr lang="en-US" b="0" i="0" dirty="0">
                <a:solidFill>
                  <a:srgbClr val="1A1A3A"/>
                </a:solidFill>
                <a:effectLst/>
              </a:rPr>
              <a:t> </a:t>
            </a:r>
            <a:r>
              <a:rPr lang="en-US" b="0" i="0" dirty="0" err="1">
                <a:solidFill>
                  <a:srgbClr val="1A1A3A"/>
                </a:solidFill>
                <a:effectLst/>
              </a:rPr>
              <a:t>informacija</a:t>
            </a:r>
            <a:r>
              <a:rPr lang="en-US" b="0" i="0" dirty="0">
                <a:solidFill>
                  <a:srgbClr val="1A1A3A"/>
                </a:solidFill>
                <a:effectLst/>
              </a:rPr>
              <a:t>. </a:t>
            </a:r>
            <a:r>
              <a:rPr lang="en-US" b="0" i="0" dirty="0" err="1">
                <a:solidFill>
                  <a:srgbClr val="1A1A3A"/>
                </a:solidFill>
                <a:effectLst/>
              </a:rPr>
              <a:t>Šį</a:t>
            </a:r>
            <a:r>
              <a:rPr lang="en-US" b="0" i="0" dirty="0">
                <a:solidFill>
                  <a:srgbClr val="1A1A3A"/>
                </a:solidFill>
                <a:effectLst/>
              </a:rPr>
              <a:t> </a:t>
            </a:r>
            <a:r>
              <a:rPr lang="en-US" b="0" i="0" dirty="0" err="1">
                <a:solidFill>
                  <a:srgbClr val="1A1A3A"/>
                </a:solidFill>
                <a:effectLst/>
              </a:rPr>
              <a:t>informacijos</a:t>
            </a:r>
            <a:r>
              <a:rPr lang="en-US" b="0" i="0" dirty="0">
                <a:solidFill>
                  <a:srgbClr val="1A1A3A"/>
                </a:solidFill>
                <a:effectLst/>
              </a:rPr>
              <a:t> </a:t>
            </a:r>
            <a:r>
              <a:rPr lang="en-US" b="0" i="0" dirty="0" err="1">
                <a:solidFill>
                  <a:srgbClr val="1A1A3A"/>
                </a:solidFill>
                <a:effectLst/>
              </a:rPr>
              <a:t>vartojimo</a:t>
            </a:r>
            <a:r>
              <a:rPr lang="en-US" b="0" i="0" dirty="0">
                <a:solidFill>
                  <a:srgbClr val="1A1A3A"/>
                </a:solidFill>
                <a:effectLst/>
              </a:rPr>
              <a:t> </a:t>
            </a:r>
            <a:r>
              <a:rPr lang="en-US" b="0" i="0" dirty="0" err="1">
                <a:solidFill>
                  <a:srgbClr val="1A1A3A"/>
                </a:solidFill>
                <a:effectLst/>
              </a:rPr>
              <a:t>metodą</a:t>
            </a:r>
            <a:r>
              <a:rPr lang="en-US" b="0" i="0" dirty="0">
                <a:solidFill>
                  <a:srgbClr val="1A1A3A"/>
                </a:solidFill>
                <a:effectLst/>
              </a:rPr>
              <a:t> </a:t>
            </a:r>
            <a:r>
              <a:rPr lang="en-US" b="0" i="0" dirty="0" err="1">
                <a:solidFill>
                  <a:srgbClr val="1A1A3A"/>
                </a:solidFill>
                <a:effectLst/>
              </a:rPr>
              <a:t>savo</a:t>
            </a:r>
            <a:r>
              <a:rPr lang="en-US" b="0" i="0" dirty="0">
                <a:solidFill>
                  <a:srgbClr val="1A1A3A"/>
                </a:solidFill>
                <a:effectLst/>
              </a:rPr>
              <a:t> </a:t>
            </a:r>
            <a:r>
              <a:rPr lang="en-US" b="0" i="0" dirty="0" err="1">
                <a:solidFill>
                  <a:srgbClr val="1A1A3A"/>
                </a:solidFill>
                <a:effectLst/>
              </a:rPr>
              <a:t>kasdieniame</a:t>
            </a:r>
            <a:r>
              <a:rPr lang="en-US" b="0" i="0" dirty="0">
                <a:solidFill>
                  <a:srgbClr val="1A1A3A"/>
                </a:solidFill>
                <a:effectLst/>
              </a:rPr>
              <a:t> </a:t>
            </a:r>
            <a:r>
              <a:rPr lang="en-US" b="0" i="0" dirty="0" err="1">
                <a:solidFill>
                  <a:srgbClr val="1A1A3A"/>
                </a:solidFill>
                <a:effectLst/>
              </a:rPr>
              <a:t>darbe</a:t>
            </a:r>
            <a:r>
              <a:rPr lang="en-US" b="0" i="0" dirty="0">
                <a:solidFill>
                  <a:srgbClr val="1A1A3A"/>
                </a:solidFill>
                <a:effectLst/>
              </a:rPr>
              <a:t> naudoja</a:t>
            </a:r>
            <a:r>
              <a:rPr lang="lt-LT" b="0" i="0" dirty="0">
                <a:solidFill>
                  <a:srgbClr val="1A1A3A"/>
                </a:solidFill>
                <a:effectLst/>
              </a:rPr>
              <a:t> profesionalūs faktų tikrintojai, norėdami įsitikinti, ar šaltinis yra patikimas, sužinoti apie jį daugiau kontekstinės informacijos ir patikrinti tekste nurodytus teiginius.</a:t>
            </a:r>
          </a:p>
        </p:txBody>
      </p:sp>
      <p:sp>
        <p:nvSpPr>
          <p:cNvPr id="4" name="Slide Number Placeholder 3"/>
          <p:cNvSpPr>
            <a:spLocks noGrp="1"/>
          </p:cNvSpPr>
          <p:nvPr>
            <p:ph type="sldNum" sz="quarter" idx="5"/>
          </p:nvPr>
        </p:nvSpPr>
        <p:spPr/>
        <p:txBody>
          <a:bodyPr/>
          <a:lstStyle/>
          <a:p>
            <a:fld id="{2DCC54AD-9671-46DC-BD55-E108A50EBD5E}" type="slidenum">
              <a:rPr lang="en-US" smtClean="0"/>
              <a:t>4</a:t>
            </a:fld>
            <a:endParaRPr lang="en-US"/>
          </a:p>
        </p:txBody>
      </p:sp>
    </p:spTree>
    <p:extLst>
      <p:ext uri="{BB962C8B-B14F-4D97-AF65-F5344CB8AC3E}">
        <p14:creationId xmlns:p14="http://schemas.microsoft.com/office/powerpoint/2010/main" val="253458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Šoninis skaitymas padeda skaitytojui įvertinti lankomos svetainės kokybę informacijos teisingumo požiūriu, suteikia platesnę perspektyvą apie joje publikuojamą turinį, padeda suprasti, ar svetainė turi redakcinį procesą arba ekspertinę reputaciją, kuri leistų pripažinti svetainės faktų teisingumą.</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5</a:t>
            </a:fld>
            <a:endParaRPr lang="en-US"/>
          </a:p>
        </p:txBody>
      </p:sp>
    </p:spTree>
    <p:extLst>
      <p:ext uri="{BB962C8B-B14F-4D97-AF65-F5344CB8AC3E}">
        <p14:creationId xmlns:p14="http://schemas.microsoft.com/office/powerpoint/2010/main" val="146352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Apdorojant informaciją tokiu būdu palyginti nedaug laiko praleidžiama toje pačioje interneto svetainėje, apie kurią norima sužinoti daugiau informacijos. Vietoje to atsitraukiama nuo puslapio ir žiūrima, ką apie svetainę yra pasakę kiti autoritetingi šaltiniai. Pavyzdžiui, atidaroma daug naršyklės skirtukų, jungiama įvairi informacija iš viso interneto, lyginami skirtingi šaltiniai, kad susidarytų geresnis tiriamos svetainės vaizdas.</a:t>
            </a:r>
          </a:p>
          <a:p>
            <a:pPr algn="just"/>
            <a:endParaRPr lang="lt-LT" b="0" i="0" dirty="0">
              <a:solidFill>
                <a:srgbClr val="1A1A3A"/>
              </a:solidFill>
              <a:effectLst/>
            </a:endParaRPr>
          </a:p>
          <a:p>
            <a:pPr algn="just"/>
            <a:r>
              <a:rPr lang="lt-LT" b="0" i="0" dirty="0">
                <a:solidFill>
                  <a:srgbClr val="1A1A3A"/>
                </a:solidFill>
                <a:effectLst/>
              </a:rPr>
              <a:t>Daugelis profesionalių faktų tikrintojų užduodamų klausimų yra tokie patys, kaip ir vertikaliai skaitančiųjų, slenkančių aukštyn ir žemyn vertinamo šaltinio puslapiais. Tačiau, kitaip nei šie skaitytojai, faktų tikrintojai supranta, kad tiesą labiau tikėtina rasti nuorodų į svetainę (ir komentarų apie ją) tinkle nei pačioje svetainėje.</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6</a:t>
            </a:fld>
            <a:endParaRPr lang="en-US"/>
          </a:p>
        </p:txBody>
      </p:sp>
    </p:spTree>
    <p:extLst>
      <p:ext uri="{BB962C8B-B14F-4D97-AF65-F5344CB8AC3E}">
        <p14:creationId xmlns:p14="http://schemas.microsoft.com/office/powerpoint/2010/main" val="325613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err="1">
                <a:solidFill>
                  <a:srgbClr val="1A1A3A"/>
                </a:solidFill>
                <a:effectLst/>
              </a:rPr>
              <a:t>Užduoties</a:t>
            </a:r>
            <a:r>
              <a:rPr lang="en-US" b="1" i="0" dirty="0">
                <a:solidFill>
                  <a:srgbClr val="1A1A3A"/>
                </a:solidFill>
                <a:effectLst/>
              </a:rPr>
              <a:t> </a:t>
            </a:r>
            <a:r>
              <a:rPr lang="en-US" b="1" i="0" dirty="0" err="1">
                <a:solidFill>
                  <a:srgbClr val="1A1A3A"/>
                </a:solidFill>
                <a:effectLst/>
              </a:rPr>
              <a:t>tikslas</a:t>
            </a:r>
            <a:r>
              <a:rPr lang="en-US" b="0" i="0" dirty="0">
                <a:solidFill>
                  <a:srgbClr val="1A1A3A"/>
                </a:solidFill>
                <a:effectLst/>
              </a:rPr>
              <a:t> – </a:t>
            </a:r>
            <a:r>
              <a:rPr lang="en-US" b="0" i="0" dirty="0" err="1">
                <a:solidFill>
                  <a:srgbClr val="1A1A3A"/>
                </a:solidFill>
                <a:effectLst/>
              </a:rPr>
              <a:t>naudojantis</a:t>
            </a:r>
            <a:r>
              <a:rPr lang="en-US" b="0" i="0" dirty="0">
                <a:solidFill>
                  <a:srgbClr val="1A1A3A"/>
                </a:solidFill>
                <a:effectLst/>
              </a:rPr>
              <a:t> </a:t>
            </a:r>
            <a:r>
              <a:rPr lang="en-US" b="0" i="0" dirty="0" err="1">
                <a:solidFill>
                  <a:srgbClr val="1A1A3A"/>
                </a:solidFill>
                <a:effectLst/>
              </a:rPr>
              <a:t>visais</a:t>
            </a:r>
            <a:r>
              <a:rPr lang="en-US" b="0" i="0" dirty="0">
                <a:solidFill>
                  <a:srgbClr val="1A1A3A"/>
                </a:solidFill>
                <a:effectLst/>
              </a:rPr>
              <a:t> </a:t>
            </a:r>
            <a:r>
              <a:rPr lang="en-US" b="0" i="0" dirty="0" err="1">
                <a:solidFill>
                  <a:srgbClr val="1A1A3A"/>
                </a:solidFill>
                <a:effectLst/>
              </a:rPr>
              <a:t>prieinamais</a:t>
            </a:r>
            <a:r>
              <a:rPr lang="en-US" b="0" i="0" dirty="0">
                <a:solidFill>
                  <a:srgbClr val="1A1A3A"/>
                </a:solidFill>
                <a:effectLst/>
              </a:rPr>
              <a:t> </a:t>
            </a:r>
            <a:r>
              <a:rPr lang="en-US" b="0" i="0" dirty="0" err="1">
                <a:solidFill>
                  <a:srgbClr val="1A1A3A"/>
                </a:solidFill>
                <a:effectLst/>
              </a:rPr>
              <a:t>atviraisiais</a:t>
            </a:r>
            <a:r>
              <a:rPr lang="en-US" b="0" i="0" dirty="0">
                <a:solidFill>
                  <a:srgbClr val="1A1A3A"/>
                </a:solidFill>
                <a:effectLst/>
              </a:rPr>
              <a:t> </a:t>
            </a:r>
            <a:r>
              <a:rPr lang="en-US" b="0" i="0" dirty="0" err="1">
                <a:solidFill>
                  <a:srgbClr val="1A1A3A"/>
                </a:solidFill>
                <a:effectLst/>
              </a:rPr>
              <a:t>šaltiniais</a:t>
            </a:r>
            <a:r>
              <a:rPr lang="en-US" b="0" i="0" dirty="0">
                <a:solidFill>
                  <a:srgbClr val="1A1A3A"/>
                </a:solidFill>
                <a:effectLst/>
              </a:rPr>
              <a:t> </a:t>
            </a:r>
            <a:r>
              <a:rPr lang="en-US" b="0" i="0" dirty="0" err="1">
                <a:solidFill>
                  <a:srgbClr val="1A1A3A"/>
                </a:solidFill>
                <a:effectLst/>
              </a:rPr>
              <a:t>išsiaiškinti</a:t>
            </a:r>
            <a:r>
              <a:rPr lang="en-US" b="0" i="0" dirty="0">
                <a:solidFill>
                  <a:srgbClr val="1A1A3A"/>
                </a:solidFill>
                <a:effectLst/>
              </a:rPr>
              <a:t>:</a:t>
            </a:r>
            <a:endParaRPr lang="lt-LT" b="0" i="0" dirty="0">
              <a:solidFill>
                <a:srgbClr val="1A1A3A"/>
              </a:solidFill>
              <a:effectLst/>
            </a:endParaRPr>
          </a:p>
          <a:p>
            <a:pPr algn="just"/>
            <a:endParaRPr lang="lt-LT" b="0" i="0" dirty="0">
              <a:solidFill>
                <a:srgbClr val="1A1A3A"/>
              </a:solidFill>
              <a:effectLst/>
            </a:endParaRPr>
          </a:p>
          <a:p>
            <a:pPr marL="171450" indent="-171450" algn="just">
              <a:buFont typeface="Arial" panose="020B0604020202020204" pitchFamily="34" charset="0"/>
              <a:buChar char="•"/>
            </a:pPr>
            <a:r>
              <a:rPr lang="lt-LT" b="0" i="0" dirty="0">
                <a:solidFill>
                  <a:srgbClr val="1A1A3A"/>
                </a:solidFill>
                <a:effectLst/>
                <a:latin typeface="YAFdJpYtCxE 1"/>
              </a:rPr>
              <a:t>kuo daugiau informacijos apie interneto svetainę, kurioje buvo patalpintas pateiktas pavyzdys,</a:t>
            </a:r>
            <a:endParaRPr lang="lt-LT"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apie straipsnio ar žinutės autorių,</a:t>
            </a:r>
            <a:endParaRPr lang="lt-LT"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identifikuoti, kokia informacija pateiktame pavyzdyje teisinga, o kokia – ne,</a:t>
            </a:r>
            <a:endParaRPr lang="lt-LT" dirty="0">
              <a:solidFill>
                <a:srgbClr val="1A1A3A"/>
              </a:solidFill>
              <a:effectLst/>
              <a:latin typeface="YAFdJpYtCxE 1"/>
            </a:endParaRPr>
          </a:p>
          <a:p>
            <a:pPr marL="171450" indent="-171450" algn="just">
              <a:buFont typeface="Arial" panose="020B0604020202020204" pitchFamily="34" charset="0"/>
              <a:buChar char="•"/>
            </a:pPr>
            <a:r>
              <a:rPr lang="lt-LT" b="0" i="0" dirty="0">
                <a:solidFill>
                  <a:srgbClr val="1A1A3A"/>
                </a:solidFill>
                <a:effectLst/>
                <a:latin typeface="YAFdJpYtCxE 1"/>
              </a:rPr>
              <a:t>įvertinti pateiktą pavyzdį patikimumo aspektu.</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7</a:t>
            </a:fld>
            <a:endParaRPr lang="en-US"/>
          </a:p>
        </p:txBody>
      </p:sp>
    </p:spTree>
    <p:extLst>
      <p:ext uri="{BB962C8B-B14F-4D97-AF65-F5344CB8AC3E}">
        <p14:creationId xmlns:p14="http://schemas.microsoft.com/office/powerpoint/2010/main" val="417817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t-LT" b="0" dirty="0"/>
          </a:p>
        </p:txBody>
      </p:sp>
      <p:sp>
        <p:nvSpPr>
          <p:cNvPr id="4" name="Slide Number Placeholder 3"/>
          <p:cNvSpPr>
            <a:spLocks noGrp="1"/>
          </p:cNvSpPr>
          <p:nvPr>
            <p:ph type="sldNum" sz="quarter" idx="5"/>
          </p:nvPr>
        </p:nvSpPr>
        <p:spPr/>
        <p:txBody>
          <a:bodyPr/>
          <a:lstStyle/>
          <a:p>
            <a:fld id="{2DCC54AD-9671-46DC-BD55-E108A50EBD5E}" type="slidenum">
              <a:rPr lang="en-US" smtClean="0"/>
              <a:t>8</a:t>
            </a:fld>
            <a:endParaRPr lang="en-US"/>
          </a:p>
        </p:txBody>
      </p:sp>
    </p:spTree>
    <p:extLst>
      <p:ext uri="{BB962C8B-B14F-4D97-AF65-F5344CB8AC3E}">
        <p14:creationId xmlns:p14="http://schemas.microsoft.com/office/powerpoint/2010/main" val="337809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t-LT" b="0" dirty="0"/>
          </a:p>
        </p:txBody>
      </p:sp>
      <p:sp>
        <p:nvSpPr>
          <p:cNvPr id="4" name="Slide Number Placeholder 3"/>
          <p:cNvSpPr>
            <a:spLocks noGrp="1"/>
          </p:cNvSpPr>
          <p:nvPr>
            <p:ph type="sldNum" sz="quarter" idx="5"/>
          </p:nvPr>
        </p:nvSpPr>
        <p:spPr/>
        <p:txBody>
          <a:bodyPr/>
          <a:lstStyle/>
          <a:p>
            <a:fld id="{2DCC54AD-9671-46DC-BD55-E108A50EBD5E}" type="slidenum">
              <a:rPr lang="en-US" smtClean="0"/>
              <a:t>9</a:t>
            </a:fld>
            <a:endParaRPr lang="en-US"/>
          </a:p>
        </p:txBody>
      </p:sp>
    </p:spTree>
    <p:extLst>
      <p:ext uri="{BB962C8B-B14F-4D97-AF65-F5344CB8AC3E}">
        <p14:creationId xmlns:p14="http://schemas.microsoft.com/office/powerpoint/2010/main" val="289124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16398"/>
            <a:ext cx="15996919" cy="1655445"/>
          </a:xfrm>
          <a:custGeom>
            <a:avLst/>
            <a:gdLst/>
            <a:ahLst/>
            <a:cxnLst/>
            <a:rect l="l" t="t" r="r" b="b"/>
            <a:pathLst>
              <a:path w="15996919" h="1655445">
                <a:moveTo>
                  <a:pt x="15049669" y="1654987"/>
                </a:moveTo>
                <a:lnTo>
                  <a:pt x="0" y="1654987"/>
                </a:lnTo>
                <a:lnTo>
                  <a:pt x="0" y="0"/>
                </a:lnTo>
                <a:lnTo>
                  <a:pt x="15049669" y="0"/>
                </a:lnTo>
                <a:lnTo>
                  <a:pt x="15996319" y="827493"/>
                </a:lnTo>
                <a:lnTo>
                  <a:pt x="15049669" y="1654987"/>
                </a:lnTo>
                <a:close/>
              </a:path>
            </a:pathLst>
          </a:custGeom>
          <a:solidFill>
            <a:srgbClr val="7B8AF5"/>
          </a:solidFill>
        </p:spPr>
        <p:txBody>
          <a:bodyPr wrap="square" lIns="0" tIns="0" rIns="0" bIns="0" rtlCol="0"/>
          <a:lstStyle/>
          <a:p>
            <a:endParaRPr/>
          </a:p>
        </p:txBody>
      </p:sp>
      <p:sp>
        <p:nvSpPr>
          <p:cNvPr id="2" name="Holder 2"/>
          <p:cNvSpPr>
            <a:spLocks noGrp="1"/>
          </p:cNvSpPr>
          <p:nvPr>
            <p:ph type="ctrTitle"/>
          </p:nvPr>
        </p:nvSpPr>
        <p:spPr>
          <a:xfrm>
            <a:off x="853314" y="831837"/>
            <a:ext cx="1305433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694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3314" y="887927"/>
            <a:ext cx="1411224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a:xfrm>
            <a:off x="7417906" y="4153035"/>
            <a:ext cx="10412730" cy="4777105"/>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info.lt/gyvenimas/straipsnis/kokie-procesai-dabar-vyksta-pasaulyje-mumyse-ir-musu-realybej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minfo.lt/gyvenimas/straipsnis/kokie-procesai-dabar-vyksta-pasaulyje-mumyse-ir-musu-realybeje" TargetMode="External"/><Relationship Id="rId3" Type="http://schemas.openxmlformats.org/officeDocument/2006/relationships/hyperlink" Target="https://minfo.lt/sveikatingumas/straipsnis/aurimas-guoga-atidziau-rinkites-ka-vadinate-gydytoju"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4110" y="4200778"/>
            <a:ext cx="7867650" cy="3225800"/>
          </a:xfrm>
          <a:prstGeom prst="rect">
            <a:avLst/>
          </a:prstGeom>
        </p:spPr>
        <p:txBody>
          <a:bodyPr vert="horz" wrap="square" lIns="0" tIns="12065" rIns="0" bIns="0" rtlCol="0">
            <a:spAutoFit/>
          </a:bodyPr>
          <a:lstStyle/>
          <a:p>
            <a:pPr marL="12700" marR="5080" indent="-635" algn="ctr">
              <a:lnSpc>
                <a:spcPct val="116700"/>
              </a:lnSpc>
              <a:spcBef>
                <a:spcPts val="95"/>
              </a:spcBef>
            </a:pPr>
            <a:r>
              <a:rPr lang="en-US" sz="6000" spc="-190" dirty="0" err="1">
                <a:latin typeface="Biome" panose="020B0503030204020804" pitchFamily="34" charset="0"/>
                <a:cs typeface="Biome" panose="020B0503030204020804" pitchFamily="34" charset="0"/>
              </a:rPr>
              <a:t>Šoninio</a:t>
            </a:r>
            <a:r>
              <a:rPr lang="en-US" sz="6000" spc="-240" dirty="0">
                <a:latin typeface="Biome" panose="020B0503030204020804" pitchFamily="34" charset="0"/>
                <a:cs typeface="Biome" panose="020B0503030204020804" pitchFamily="34" charset="0"/>
              </a:rPr>
              <a:t> </a:t>
            </a:r>
            <a:r>
              <a:rPr lang="en-US" sz="6000" spc="-10" dirty="0" err="1">
                <a:latin typeface="Biome" panose="020B0503030204020804" pitchFamily="34" charset="0"/>
                <a:cs typeface="Biome" panose="020B0503030204020804" pitchFamily="34" charset="0"/>
              </a:rPr>
              <a:t>skaitymo</a:t>
            </a:r>
            <a:r>
              <a:rPr lang="en-US" sz="6000" spc="-10" dirty="0">
                <a:latin typeface="Biome" panose="020B0503030204020804" pitchFamily="34" charset="0"/>
                <a:cs typeface="Biome" panose="020B0503030204020804" pitchFamily="34" charset="0"/>
              </a:rPr>
              <a:t> </a:t>
            </a:r>
            <a:r>
              <a:rPr lang="en-US" sz="6000" dirty="0" err="1">
                <a:latin typeface="Biome" panose="020B0503030204020804" pitchFamily="34" charset="0"/>
                <a:cs typeface="Biome" panose="020B0503030204020804" pitchFamily="34" charset="0"/>
              </a:rPr>
              <a:t>metodas</a:t>
            </a:r>
            <a:r>
              <a:rPr lang="en-US" sz="6000" spc="-434" dirty="0">
                <a:latin typeface="Biome" panose="020B0503030204020804" pitchFamily="34" charset="0"/>
                <a:cs typeface="Biome" panose="020B0503030204020804" pitchFamily="34" charset="0"/>
              </a:rPr>
              <a:t> </a:t>
            </a:r>
            <a:r>
              <a:rPr lang="en-US" sz="6000" spc="-20" dirty="0" err="1">
                <a:latin typeface="Biome" panose="020B0503030204020804" pitchFamily="34" charset="0"/>
                <a:cs typeface="Biome" panose="020B0503030204020804" pitchFamily="34" charset="0"/>
              </a:rPr>
              <a:t>patikimos</a:t>
            </a:r>
            <a:r>
              <a:rPr lang="en-US" sz="6000" spc="-20" dirty="0">
                <a:latin typeface="Biome" panose="020B0503030204020804" pitchFamily="34" charset="0"/>
                <a:cs typeface="Biome" panose="020B0503030204020804" pitchFamily="34" charset="0"/>
              </a:rPr>
              <a:t> </a:t>
            </a:r>
            <a:r>
              <a:rPr lang="en-US" sz="6000" spc="-110" dirty="0" err="1">
                <a:latin typeface="Biome" panose="020B0503030204020804" pitchFamily="34" charset="0"/>
                <a:cs typeface="Biome" panose="020B0503030204020804" pitchFamily="34" charset="0"/>
              </a:rPr>
              <a:t>informacijos</a:t>
            </a:r>
            <a:r>
              <a:rPr lang="en-US" sz="6000" spc="-325" dirty="0">
                <a:latin typeface="Biome" panose="020B0503030204020804" pitchFamily="34" charset="0"/>
                <a:cs typeface="Biome" panose="020B0503030204020804" pitchFamily="34" charset="0"/>
              </a:rPr>
              <a:t> </a:t>
            </a:r>
            <a:r>
              <a:rPr lang="en-US" sz="6000" spc="-100" dirty="0" err="1">
                <a:latin typeface="Biome" panose="020B0503030204020804" pitchFamily="34" charset="0"/>
                <a:cs typeface="Biome" panose="020B0503030204020804" pitchFamily="34" charset="0"/>
              </a:rPr>
              <a:t>paieškai</a:t>
            </a:r>
            <a:endParaRPr sz="6000" dirty="0">
              <a:latin typeface="Biome" panose="020B0503030204020804" pitchFamily="34" charset="0"/>
              <a:cs typeface="Biome" panose="020B0503030204020804" pitchFamily="34" charset="0"/>
            </a:endParaRPr>
          </a:p>
        </p:txBody>
      </p:sp>
      <p:grpSp>
        <p:nvGrpSpPr>
          <p:cNvPr id="9" name="object 9"/>
          <p:cNvGrpSpPr/>
          <p:nvPr/>
        </p:nvGrpSpPr>
        <p:grpSpPr>
          <a:xfrm>
            <a:off x="0" y="0"/>
            <a:ext cx="8142605" cy="2833370"/>
            <a:chOff x="0" y="0"/>
            <a:chExt cx="8142605" cy="2833370"/>
          </a:xfrm>
        </p:grpSpPr>
        <p:sp>
          <p:nvSpPr>
            <p:cNvPr id="10" name="object 10"/>
            <p:cNvSpPr/>
            <p:nvPr/>
          </p:nvSpPr>
          <p:spPr>
            <a:xfrm>
              <a:off x="0" y="0"/>
              <a:ext cx="8142605" cy="2833370"/>
            </a:xfrm>
            <a:custGeom>
              <a:avLst/>
              <a:gdLst/>
              <a:ahLst/>
              <a:cxnLst/>
              <a:rect l="l" t="t" r="r" b="b"/>
              <a:pathLst>
                <a:path w="8142605" h="2833370">
                  <a:moveTo>
                    <a:pt x="4319966" y="2693514"/>
                  </a:moveTo>
                  <a:lnTo>
                    <a:pt x="968108" y="2693514"/>
                  </a:lnTo>
                  <a:lnTo>
                    <a:pt x="177028" y="2503014"/>
                  </a:lnTo>
                  <a:lnTo>
                    <a:pt x="126516" y="2490314"/>
                  </a:lnTo>
                  <a:lnTo>
                    <a:pt x="76301" y="2464914"/>
                  </a:lnTo>
                  <a:lnTo>
                    <a:pt x="0" y="2445381"/>
                  </a:lnTo>
                  <a:lnTo>
                    <a:pt x="0" y="0"/>
                  </a:lnTo>
                  <a:lnTo>
                    <a:pt x="8142553" y="0"/>
                  </a:lnTo>
                  <a:lnTo>
                    <a:pt x="8142343" y="1114"/>
                  </a:lnTo>
                  <a:lnTo>
                    <a:pt x="8134540" y="26514"/>
                  </a:lnTo>
                  <a:lnTo>
                    <a:pt x="8126134" y="64614"/>
                  </a:lnTo>
                  <a:lnTo>
                    <a:pt x="8117130" y="102714"/>
                  </a:lnTo>
                  <a:lnTo>
                    <a:pt x="8107529" y="128114"/>
                  </a:lnTo>
                  <a:lnTo>
                    <a:pt x="8097337" y="166214"/>
                  </a:lnTo>
                  <a:lnTo>
                    <a:pt x="8086554" y="204314"/>
                  </a:lnTo>
                  <a:lnTo>
                    <a:pt x="8075186" y="229714"/>
                  </a:lnTo>
                  <a:lnTo>
                    <a:pt x="8063235" y="267814"/>
                  </a:lnTo>
                  <a:lnTo>
                    <a:pt x="8050704" y="305914"/>
                  </a:lnTo>
                  <a:lnTo>
                    <a:pt x="8037597" y="331314"/>
                  </a:lnTo>
                  <a:lnTo>
                    <a:pt x="8023917" y="369414"/>
                  </a:lnTo>
                  <a:lnTo>
                    <a:pt x="8009667" y="394814"/>
                  </a:lnTo>
                  <a:lnTo>
                    <a:pt x="7994851" y="432914"/>
                  </a:lnTo>
                  <a:lnTo>
                    <a:pt x="7979471" y="471014"/>
                  </a:lnTo>
                  <a:lnTo>
                    <a:pt x="7963531" y="496414"/>
                  </a:lnTo>
                  <a:lnTo>
                    <a:pt x="7947035" y="534514"/>
                  </a:lnTo>
                  <a:lnTo>
                    <a:pt x="7929985" y="559914"/>
                  </a:lnTo>
                  <a:lnTo>
                    <a:pt x="7912384" y="598014"/>
                  </a:lnTo>
                  <a:lnTo>
                    <a:pt x="7894236" y="623414"/>
                  </a:lnTo>
                  <a:lnTo>
                    <a:pt x="7875545" y="661514"/>
                  </a:lnTo>
                  <a:lnTo>
                    <a:pt x="7856313" y="686914"/>
                  </a:lnTo>
                  <a:lnTo>
                    <a:pt x="7836544" y="725014"/>
                  </a:lnTo>
                  <a:lnTo>
                    <a:pt x="7816240" y="750414"/>
                  </a:lnTo>
                  <a:lnTo>
                    <a:pt x="7795406" y="788514"/>
                  </a:lnTo>
                  <a:lnTo>
                    <a:pt x="7774044" y="813914"/>
                  </a:lnTo>
                  <a:lnTo>
                    <a:pt x="7752158" y="852014"/>
                  </a:lnTo>
                  <a:lnTo>
                    <a:pt x="7729751" y="877414"/>
                  </a:lnTo>
                  <a:lnTo>
                    <a:pt x="7706826" y="902814"/>
                  </a:lnTo>
                  <a:lnTo>
                    <a:pt x="7683387" y="940914"/>
                  </a:lnTo>
                  <a:lnTo>
                    <a:pt x="7659436" y="966314"/>
                  </a:lnTo>
                  <a:lnTo>
                    <a:pt x="7634977" y="1004414"/>
                  </a:lnTo>
                  <a:lnTo>
                    <a:pt x="7610013" y="1029814"/>
                  </a:lnTo>
                  <a:lnTo>
                    <a:pt x="7584548" y="1055214"/>
                  </a:lnTo>
                  <a:lnTo>
                    <a:pt x="7558585" y="1093314"/>
                  </a:lnTo>
                  <a:lnTo>
                    <a:pt x="7532126" y="1118714"/>
                  </a:lnTo>
                  <a:lnTo>
                    <a:pt x="7505175" y="1144114"/>
                  </a:lnTo>
                  <a:lnTo>
                    <a:pt x="7477736" y="1169514"/>
                  </a:lnTo>
                  <a:lnTo>
                    <a:pt x="7449812" y="1207614"/>
                  </a:lnTo>
                  <a:lnTo>
                    <a:pt x="7421406" y="1233014"/>
                  </a:lnTo>
                  <a:lnTo>
                    <a:pt x="7392520" y="1258414"/>
                  </a:lnTo>
                  <a:lnTo>
                    <a:pt x="7363160" y="1283814"/>
                  </a:lnTo>
                  <a:lnTo>
                    <a:pt x="7333326" y="1321914"/>
                  </a:lnTo>
                  <a:lnTo>
                    <a:pt x="7303024" y="1347314"/>
                  </a:lnTo>
                  <a:lnTo>
                    <a:pt x="7272256" y="1372714"/>
                  </a:lnTo>
                  <a:lnTo>
                    <a:pt x="7241026" y="1398114"/>
                  </a:lnTo>
                  <a:lnTo>
                    <a:pt x="7209336" y="1423514"/>
                  </a:lnTo>
                  <a:lnTo>
                    <a:pt x="7177190" y="1448914"/>
                  </a:lnTo>
                  <a:lnTo>
                    <a:pt x="7144591" y="1487014"/>
                  </a:lnTo>
                  <a:lnTo>
                    <a:pt x="7111543" y="1512414"/>
                  </a:lnTo>
                  <a:lnTo>
                    <a:pt x="7078048" y="1537814"/>
                  </a:lnTo>
                  <a:lnTo>
                    <a:pt x="7009733" y="1588614"/>
                  </a:lnTo>
                  <a:lnTo>
                    <a:pt x="6939672" y="1639414"/>
                  </a:lnTo>
                  <a:lnTo>
                    <a:pt x="6867890" y="1690214"/>
                  </a:lnTo>
                  <a:lnTo>
                    <a:pt x="6794414" y="1741014"/>
                  </a:lnTo>
                  <a:lnTo>
                    <a:pt x="6719270" y="1791814"/>
                  </a:lnTo>
                  <a:lnTo>
                    <a:pt x="6642484" y="1842614"/>
                  </a:lnTo>
                  <a:lnTo>
                    <a:pt x="6603483" y="1855314"/>
                  </a:lnTo>
                  <a:lnTo>
                    <a:pt x="6564081" y="1880714"/>
                  </a:lnTo>
                  <a:lnTo>
                    <a:pt x="6443503" y="1956914"/>
                  </a:lnTo>
                  <a:lnTo>
                    <a:pt x="6402531" y="1969614"/>
                  </a:lnTo>
                  <a:lnTo>
                    <a:pt x="6277319" y="2045814"/>
                  </a:lnTo>
                  <a:lnTo>
                    <a:pt x="6234828" y="2058514"/>
                  </a:lnTo>
                  <a:lnTo>
                    <a:pt x="6148734" y="2109314"/>
                  </a:lnTo>
                  <a:lnTo>
                    <a:pt x="6105138" y="2122014"/>
                  </a:lnTo>
                  <a:lnTo>
                    <a:pt x="6061180" y="2147414"/>
                  </a:lnTo>
                  <a:lnTo>
                    <a:pt x="6016864" y="2160114"/>
                  </a:lnTo>
                  <a:lnTo>
                    <a:pt x="5927168" y="2210914"/>
                  </a:lnTo>
                  <a:lnTo>
                    <a:pt x="5881795" y="2223614"/>
                  </a:lnTo>
                  <a:lnTo>
                    <a:pt x="5836077" y="2249014"/>
                  </a:lnTo>
                  <a:lnTo>
                    <a:pt x="5790016" y="2261714"/>
                  </a:lnTo>
                  <a:lnTo>
                    <a:pt x="5743617" y="2287114"/>
                  </a:lnTo>
                  <a:lnTo>
                    <a:pt x="5649814" y="2312514"/>
                  </a:lnTo>
                  <a:lnTo>
                    <a:pt x="5602416" y="2337914"/>
                  </a:lnTo>
                  <a:lnTo>
                    <a:pt x="5554693" y="2350614"/>
                  </a:lnTo>
                  <a:lnTo>
                    <a:pt x="5506647" y="2376014"/>
                  </a:lnTo>
                  <a:lnTo>
                    <a:pt x="5409599" y="2401414"/>
                  </a:lnTo>
                  <a:lnTo>
                    <a:pt x="5360604" y="2426814"/>
                  </a:lnTo>
                  <a:lnTo>
                    <a:pt x="5211773" y="2464914"/>
                  </a:lnTo>
                  <a:lnTo>
                    <a:pt x="5161558" y="2490314"/>
                  </a:lnTo>
                  <a:lnTo>
                    <a:pt x="5111047" y="2503014"/>
                  </a:lnTo>
                  <a:lnTo>
                    <a:pt x="4319966" y="2693514"/>
                  </a:lnTo>
                  <a:close/>
                </a:path>
                <a:path w="8142605" h="2833370">
                  <a:moveTo>
                    <a:pt x="4099256" y="2731614"/>
                  </a:moveTo>
                  <a:lnTo>
                    <a:pt x="1188818" y="2731614"/>
                  </a:lnTo>
                  <a:lnTo>
                    <a:pt x="1022926" y="2693514"/>
                  </a:lnTo>
                  <a:lnTo>
                    <a:pt x="4265148" y="2693514"/>
                  </a:lnTo>
                  <a:lnTo>
                    <a:pt x="4099256" y="2731614"/>
                  </a:lnTo>
                  <a:close/>
                </a:path>
                <a:path w="8142605" h="2833370">
                  <a:moveTo>
                    <a:pt x="3931278" y="2757014"/>
                  </a:moveTo>
                  <a:lnTo>
                    <a:pt x="1356796" y="2757014"/>
                  </a:lnTo>
                  <a:lnTo>
                    <a:pt x="1244583" y="2731614"/>
                  </a:lnTo>
                  <a:lnTo>
                    <a:pt x="4043491" y="2731614"/>
                  </a:lnTo>
                  <a:lnTo>
                    <a:pt x="3931278" y="2757014"/>
                  </a:lnTo>
                  <a:close/>
                </a:path>
                <a:path w="8142605" h="2833370">
                  <a:moveTo>
                    <a:pt x="3818178" y="2769714"/>
                  </a:moveTo>
                  <a:lnTo>
                    <a:pt x="1469897" y="2769714"/>
                  </a:lnTo>
                  <a:lnTo>
                    <a:pt x="1413237" y="2757014"/>
                  </a:lnTo>
                  <a:lnTo>
                    <a:pt x="3874837" y="2757014"/>
                  </a:lnTo>
                  <a:lnTo>
                    <a:pt x="3818178" y="2769714"/>
                  </a:lnTo>
                  <a:close/>
                </a:path>
                <a:path w="8142605" h="2833370">
                  <a:moveTo>
                    <a:pt x="3704214" y="2782414"/>
                  </a:moveTo>
                  <a:lnTo>
                    <a:pt x="1583860" y="2782414"/>
                  </a:lnTo>
                  <a:lnTo>
                    <a:pt x="1526772" y="2769714"/>
                  </a:lnTo>
                  <a:lnTo>
                    <a:pt x="3761302" y="2769714"/>
                  </a:lnTo>
                  <a:lnTo>
                    <a:pt x="3704214" y="2782414"/>
                  </a:lnTo>
                  <a:close/>
                </a:path>
                <a:path w="8142605" h="2833370">
                  <a:moveTo>
                    <a:pt x="3589415" y="2795114"/>
                  </a:moveTo>
                  <a:lnTo>
                    <a:pt x="1698659" y="2795114"/>
                  </a:lnTo>
                  <a:lnTo>
                    <a:pt x="1641157" y="2782414"/>
                  </a:lnTo>
                  <a:lnTo>
                    <a:pt x="3646918" y="2782414"/>
                  </a:lnTo>
                  <a:lnTo>
                    <a:pt x="3589415" y="2795114"/>
                  </a:lnTo>
                  <a:close/>
                </a:path>
                <a:path w="8142605" h="2833370">
                  <a:moveTo>
                    <a:pt x="3473806" y="2807814"/>
                  </a:moveTo>
                  <a:lnTo>
                    <a:pt x="1814269" y="2807814"/>
                  </a:lnTo>
                  <a:lnTo>
                    <a:pt x="1756364" y="2795114"/>
                  </a:lnTo>
                  <a:lnTo>
                    <a:pt x="3531710" y="2795114"/>
                  </a:lnTo>
                  <a:lnTo>
                    <a:pt x="3473806" y="2807814"/>
                  </a:lnTo>
                  <a:close/>
                </a:path>
                <a:path w="8142605" h="2833370">
                  <a:moveTo>
                    <a:pt x="3298929" y="2820514"/>
                  </a:moveTo>
                  <a:lnTo>
                    <a:pt x="1989145" y="2820514"/>
                  </a:lnTo>
                  <a:lnTo>
                    <a:pt x="1930663" y="2807814"/>
                  </a:lnTo>
                  <a:lnTo>
                    <a:pt x="3357412" y="2807814"/>
                  </a:lnTo>
                  <a:lnTo>
                    <a:pt x="3298929" y="2820514"/>
                  </a:lnTo>
                  <a:close/>
                </a:path>
                <a:path w="8142605" h="2833370">
                  <a:moveTo>
                    <a:pt x="3122377" y="2833213"/>
                  </a:moveTo>
                  <a:lnTo>
                    <a:pt x="2165697" y="2833213"/>
                  </a:lnTo>
                  <a:lnTo>
                    <a:pt x="2106667" y="2820514"/>
                  </a:lnTo>
                  <a:lnTo>
                    <a:pt x="3181408" y="2820514"/>
                  </a:lnTo>
                  <a:lnTo>
                    <a:pt x="3122377" y="2833213"/>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778273" y="795433"/>
              <a:ext cx="5543549" cy="1219199"/>
            </a:xfrm>
            <a:prstGeom prst="rect">
              <a:avLst/>
            </a:prstGeom>
          </p:spPr>
        </p:pic>
      </p:grpSp>
      <p:grpSp>
        <p:nvGrpSpPr>
          <p:cNvPr id="12" name="object 12"/>
          <p:cNvGrpSpPr/>
          <p:nvPr/>
        </p:nvGrpSpPr>
        <p:grpSpPr>
          <a:xfrm>
            <a:off x="10052770" y="0"/>
            <a:ext cx="8235315" cy="2628265"/>
            <a:chOff x="10052770" y="0"/>
            <a:chExt cx="8235315" cy="2628265"/>
          </a:xfrm>
        </p:grpSpPr>
        <p:sp>
          <p:nvSpPr>
            <p:cNvPr id="13" name="object 13"/>
            <p:cNvSpPr/>
            <p:nvPr/>
          </p:nvSpPr>
          <p:spPr>
            <a:xfrm>
              <a:off x="10052770" y="0"/>
              <a:ext cx="8235315" cy="2628265"/>
            </a:xfrm>
            <a:custGeom>
              <a:avLst/>
              <a:gdLst/>
              <a:ahLst/>
              <a:cxnLst/>
              <a:rect l="l" t="t" r="r" b="b"/>
              <a:pathLst>
                <a:path w="8235315" h="2628265">
                  <a:moveTo>
                    <a:pt x="7118037" y="2488286"/>
                  </a:moveTo>
                  <a:lnTo>
                    <a:pt x="3766179" y="2488286"/>
                  </a:lnTo>
                  <a:lnTo>
                    <a:pt x="2975099" y="2297786"/>
                  </a:lnTo>
                  <a:lnTo>
                    <a:pt x="2924588" y="2285086"/>
                  </a:lnTo>
                  <a:lnTo>
                    <a:pt x="2874373" y="2259686"/>
                  </a:lnTo>
                  <a:lnTo>
                    <a:pt x="2725542" y="2221586"/>
                  </a:lnTo>
                  <a:lnTo>
                    <a:pt x="2676547" y="2196186"/>
                  </a:lnTo>
                  <a:lnTo>
                    <a:pt x="2579499" y="2170786"/>
                  </a:lnTo>
                  <a:lnTo>
                    <a:pt x="2531453" y="2145386"/>
                  </a:lnTo>
                  <a:lnTo>
                    <a:pt x="2483730" y="2132686"/>
                  </a:lnTo>
                  <a:lnTo>
                    <a:pt x="2436332" y="2107286"/>
                  </a:lnTo>
                  <a:lnTo>
                    <a:pt x="2342529" y="2081886"/>
                  </a:lnTo>
                  <a:lnTo>
                    <a:pt x="2296129" y="2056486"/>
                  </a:lnTo>
                  <a:lnTo>
                    <a:pt x="2250069" y="2043786"/>
                  </a:lnTo>
                  <a:lnTo>
                    <a:pt x="2204350" y="2018386"/>
                  </a:lnTo>
                  <a:lnTo>
                    <a:pt x="2158978" y="2005686"/>
                  </a:lnTo>
                  <a:lnTo>
                    <a:pt x="2069282" y="1954886"/>
                  </a:lnTo>
                  <a:lnTo>
                    <a:pt x="2024966" y="1942186"/>
                  </a:lnTo>
                  <a:lnTo>
                    <a:pt x="1981008" y="1916786"/>
                  </a:lnTo>
                  <a:lnTo>
                    <a:pt x="1937412" y="1904086"/>
                  </a:lnTo>
                  <a:lnTo>
                    <a:pt x="1851318" y="1853286"/>
                  </a:lnTo>
                  <a:lnTo>
                    <a:pt x="1808826" y="1840586"/>
                  </a:lnTo>
                  <a:lnTo>
                    <a:pt x="1683615" y="1764386"/>
                  </a:lnTo>
                  <a:lnTo>
                    <a:pt x="1642642" y="1751686"/>
                  </a:lnTo>
                  <a:lnTo>
                    <a:pt x="1522065" y="1675486"/>
                  </a:lnTo>
                  <a:lnTo>
                    <a:pt x="1482663" y="1650086"/>
                  </a:lnTo>
                  <a:lnTo>
                    <a:pt x="1443662" y="1637386"/>
                  </a:lnTo>
                  <a:lnTo>
                    <a:pt x="1366876" y="1586586"/>
                  </a:lnTo>
                  <a:lnTo>
                    <a:pt x="1291731" y="1535786"/>
                  </a:lnTo>
                  <a:lnTo>
                    <a:pt x="1218255" y="1484986"/>
                  </a:lnTo>
                  <a:lnTo>
                    <a:pt x="1146474" y="1434186"/>
                  </a:lnTo>
                  <a:lnTo>
                    <a:pt x="1076412" y="1383386"/>
                  </a:lnTo>
                  <a:lnTo>
                    <a:pt x="1008097" y="1332586"/>
                  </a:lnTo>
                  <a:lnTo>
                    <a:pt x="974603" y="1307186"/>
                  </a:lnTo>
                  <a:lnTo>
                    <a:pt x="941554" y="1281786"/>
                  </a:lnTo>
                  <a:lnTo>
                    <a:pt x="908956" y="1243686"/>
                  </a:lnTo>
                  <a:lnTo>
                    <a:pt x="876810" y="1218286"/>
                  </a:lnTo>
                  <a:lnTo>
                    <a:pt x="845120" y="1192886"/>
                  </a:lnTo>
                  <a:lnTo>
                    <a:pt x="813889" y="1167486"/>
                  </a:lnTo>
                  <a:lnTo>
                    <a:pt x="783121" y="1142086"/>
                  </a:lnTo>
                  <a:lnTo>
                    <a:pt x="752819" y="1116686"/>
                  </a:lnTo>
                  <a:lnTo>
                    <a:pt x="722986" y="1078586"/>
                  </a:lnTo>
                  <a:lnTo>
                    <a:pt x="693625" y="1053186"/>
                  </a:lnTo>
                  <a:lnTo>
                    <a:pt x="664740" y="1027786"/>
                  </a:lnTo>
                  <a:lnTo>
                    <a:pt x="636333" y="1002386"/>
                  </a:lnTo>
                  <a:lnTo>
                    <a:pt x="608409" y="964286"/>
                  </a:lnTo>
                  <a:lnTo>
                    <a:pt x="580970" y="938886"/>
                  </a:lnTo>
                  <a:lnTo>
                    <a:pt x="554020" y="913486"/>
                  </a:lnTo>
                  <a:lnTo>
                    <a:pt x="527561" y="888086"/>
                  </a:lnTo>
                  <a:lnTo>
                    <a:pt x="501597" y="849986"/>
                  </a:lnTo>
                  <a:lnTo>
                    <a:pt x="476132" y="824586"/>
                  </a:lnTo>
                  <a:lnTo>
                    <a:pt x="451168" y="799186"/>
                  </a:lnTo>
                  <a:lnTo>
                    <a:pt x="426709" y="761086"/>
                  </a:lnTo>
                  <a:lnTo>
                    <a:pt x="402759" y="735686"/>
                  </a:lnTo>
                  <a:lnTo>
                    <a:pt x="379319" y="697586"/>
                  </a:lnTo>
                  <a:lnTo>
                    <a:pt x="356394" y="672186"/>
                  </a:lnTo>
                  <a:lnTo>
                    <a:pt x="333987" y="646786"/>
                  </a:lnTo>
                  <a:lnTo>
                    <a:pt x="312101" y="608686"/>
                  </a:lnTo>
                  <a:lnTo>
                    <a:pt x="290739" y="583286"/>
                  </a:lnTo>
                  <a:lnTo>
                    <a:pt x="269905" y="545186"/>
                  </a:lnTo>
                  <a:lnTo>
                    <a:pt x="249602" y="519786"/>
                  </a:lnTo>
                  <a:lnTo>
                    <a:pt x="229832" y="481686"/>
                  </a:lnTo>
                  <a:lnTo>
                    <a:pt x="210600" y="456286"/>
                  </a:lnTo>
                  <a:lnTo>
                    <a:pt x="191909" y="418186"/>
                  </a:lnTo>
                  <a:lnTo>
                    <a:pt x="173761" y="392786"/>
                  </a:lnTo>
                  <a:lnTo>
                    <a:pt x="156161" y="354686"/>
                  </a:lnTo>
                  <a:lnTo>
                    <a:pt x="139110" y="329286"/>
                  </a:lnTo>
                  <a:lnTo>
                    <a:pt x="122614" y="291186"/>
                  </a:lnTo>
                  <a:lnTo>
                    <a:pt x="106674" y="265786"/>
                  </a:lnTo>
                  <a:lnTo>
                    <a:pt x="91294" y="227686"/>
                  </a:lnTo>
                  <a:lnTo>
                    <a:pt x="76478" y="189586"/>
                  </a:lnTo>
                  <a:lnTo>
                    <a:pt x="62228" y="164186"/>
                  </a:lnTo>
                  <a:lnTo>
                    <a:pt x="48548" y="126086"/>
                  </a:lnTo>
                  <a:lnTo>
                    <a:pt x="35441" y="100686"/>
                  </a:lnTo>
                  <a:lnTo>
                    <a:pt x="22910" y="62586"/>
                  </a:lnTo>
                  <a:lnTo>
                    <a:pt x="10959" y="24486"/>
                  </a:lnTo>
                  <a:lnTo>
                    <a:pt x="0" y="0"/>
                  </a:lnTo>
                  <a:lnTo>
                    <a:pt x="8235230" y="0"/>
                  </a:lnTo>
                  <a:lnTo>
                    <a:pt x="8235230" y="2188973"/>
                  </a:lnTo>
                  <a:lnTo>
                    <a:pt x="8207670" y="2196186"/>
                  </a:lnTo>
                  <a:lnTo>
                    <a:pt x="8158675" y="2221586"/>
                  </a:lnTo>
                  <a:lnTo>
                    <a:pt x="8009844" y="2259686"/>
                  </a:lnTo>
                  <a:lnTo>
                    <a:pt x="7959629" y="2285086"/>
                  </a:lnTo>
                  <a:lnTo>
                    <a:pt x="7909118" y="2297786"/>
                  </a:lnTo>
                  <a:lnTo>
                    <a:pt x="7118037" y="2488286"/>
                  </a:lnTo>
                  <a:close/>
                </a:path>
                <a:path w="8235315" h="2628265">
                  <a:moveTo>
                    <a:pt x="6897327" y="2526386"/>
                  </a:moveTo>
                  <a:lnTo>
                    <a:pt x="3986889" y="2526386"/>
                  </a:lnTo>
                  <a:lnTo>
                    <a:pt x="3820998" y="2488286"/>
                  </a:lnTo>
                  <a:lnTo>
                    <a:pt x="7063219" y="2488286"/>
                  </a:lnTo>
                  <a:lnTo>
                    <a:pt x="6897327" y="2526386"/>
                  </a:lnTo>
                  <a:close/>
                </a:path>
                <a:path w="8235315" h="2628265">
                  <a:moveTo>
                    <a:pt x="6729349" y="2551786"/>
                  </a:moveTo>
                  <a:lnTo>
                    <a:pt x="4154867" y="2551786"/>
                  </a:lnTo>
                  <a:lnTo>
                    <a:pt x="4042655" y="2526386"/>
                  </a:lnTo>
                  <a:lnTo>
                    <a:pt x="6841562" y="2526386"/>
                  </a:lnTo>
                  <a:lnTo>
                    <a:pt x="6729349" y="2551786"/>
                  </a:lnTo>
                  <a:close/>
                </a:path>
                <a:path w="8235315" h="2628265">
                  <a:moveTo>
                    <a:pt x="6616249" y="2564486"/>
                  </a:moveTo>
                  <a:lnTo>
                    <a:pt x="4267968" y="2564486"/>
                  </a:lnTo>
                  <a:lnTo>
                    <a:pt x="4211308" y="2551786"/>
                  </a:lnTo>
                  <a:lnTo>
                    <a:pt x="6672908" y="2551786"/>
                  </a:lnTo>
                  <a:lnTo>
                    <a:pt x="6616249" y="2564486"/>
                  </a:lnTo>
                  <a:close/>
                </a:path>
                <a:path w="8235315" h="2628265">
                  <a:moveTo>
                    <a:pt x="6502285" y="2577186"/>
                  </a:moveTo>
                  <a:lnTo>
                    <a:pt x="4381931" y="2577186"/>
                  </a:lnTo>
                  <a:lnTo>
                    <a:pt x="4324844" y="2564486"/>
                  </a:lnTo>
                  <a:lnTo>
                    <a:pt x="6559373" y="2564486"/>
                  </a:lnTo>
                  <a:lnTo>
                    <a:pt x="6502285" y="2577186"/>
                  </a:lnTo>
                  <a:close/>
                </a:path>
                <a:path w="8235315" h="2628265">
                  <a:moveTo>
                    <a:pt x="6387486" y="2589886"/>
                  </a:moveTo>
                  <a:lnTo>
                    <a:pt x="4496731" y="2589886"/>
                  </a:lnTo>
                  <a:lnTo>
                    <a:pt x="4439228" y="2577186"/>
                  </a:lnTo>
                  <a:lnTo>
                    <a:pt x="6444989" y="2577186"/>
                  </a:lnTo>
                  <a:lnTo>
                    <a:pt x="6387486" y="2589886"/>
                  </a:lnTo>
                  <a:close/>
                </a:path>
                <a:path w="8235315" h="2628265">
                  <a:moveTo>
                    <a:pt x="6271877" y="2602586"/>
                  </a:moveTo>
                  <a:lnTo>
                    <a:pt x="4612340" y="2602586"/>
                  </a:lnTo>
                  <a:lnTo>
                    <a:pt x="4554436" y="2589886"/>
                  </a:lnTo>
                  <a:lnTo>
                    <a:pt x="6329781" y="2589886"/>
                  </a:lnTo>
                  <a:lnTo>
                    <a:pt x="6271877" y="2602586"/>
                  </a:lnTo>
                  <a:close/>
                </a:path>
                <a:path w="8235315" h="2628265">
                  <a:moveTo>
                    <a:pt x="6097000" y="2615286"/>
                  </a:moveTo>
                  <a:lnTo>
                    <a:pt x="4787217" y="2615286"/>
                  </a:lnTo>
                  <a:lnTo>
                    <a:pt x="4728734" y="2602586"/>
                  </a:lnTo>
                  <a:lnTo>
                    <a:pt x="6155483" y="2602586"/>
                  </a:lnTo>
                  <a:lnTo>
                    <a:pt x="6097000" y="2615286"/>
                  </a:lnTo>
                  <a:close/>
                </a:path>
                <a:path w="8235315" h="2628265">
                  <a:moveTo>
                    <a:pt x="5920448" y="2627986"/>
                  </a:moveTo>
                  <a:lnTo>
                    <a:pt x="4963769" y="2627986"/>
                  </a:lnTo>
                  <a:lnTo>
                    <a:pt x="4904738" y="2615286"/>
                  </a:lnTo>
                  <a:lnTo>
                    <a:pt x="5979479" y="2615286"/>
                  </a:lnTo>
                  <a:lnTo>
                    <a:pt x="5920448" y="2627986"/>
                  </a:lnTo>
                  <a:close/>
                </a:path>
              </a:pathLst>
            </a:custGeom>
            <a:solidFill>
              <a:srgbClr val="6274F1"/>
            </a:solidFill>
          </p:spPr>
          <p:txBody>
            <a:bodyPr wrap="square" lIns="0" tIns="0" rIns="0" bIns="0" rtlCol="0"/>
            <a:lstStyle/>
            <a:p>
              <a:endParaRPr/>
            </a:p>
          </p:txBody>
        </p:sp>
        <p:pic>
          <p:nvPicPr>
            <p:cNvPr id="14" name="object 14"/>
            <p:cNvPicPr/>
            <p:nvPr/>
          </p:nvPicPr>
          <p:blipFill>
            <a:blip r:embed="rId4" cstate="print"/>
            <a:stretch>
              <a:fillRect/>
            </a:stretch>
          </p:blipFill>
          <p:spPr>
            <a:xfrm>
              <a:off x="12986685" y="714677"/>
              <a:ext cx="4276724" cy="1295399"/>
            </a:xfrm>
            <a:prstGeom prst="rect">
              <a:avLst/>
            </a:prstGeom>
          </p:spPr>
        </p:pic>
      </p:grpSp>
      <p:sp>
        <p:nvSpPr>
          <p:cNvPr id="18" name="TextBox 17">
            <a:extLst>
              <a:ext uri="{FF2B5EF4-FFF2-40B4-BE49-F238E27FC236}">
                <a16:creationId xmlns:a16="http://schemas.microsoft.com/office/drawing/2014/main" id="{83DAC131-32ED-D92C-1ECF-A0B90A0AA6CD}"/>
              </a:ext>
            </a:extLst>
          </p:cNvPr>
          <p:cNvSpPr txBox="1"/>
          <p:nvPr/>
        </p:nvSpPr>
        <p:spPr>
          <a:xfrm>
            <a:off x="4572000" y="4962521"/>
            <a:ext cx="9144000" cy="369332"/>
          </a:xfrm>
          <a:prstGeom prst="rect">
            <a:avLst/>
          </a:prstGeom>
          <a:noFill/>
        </p:spPr>
        <p:txBody>
          <a:bodyPr wrap="square">
            <a:spAutoFit/>
          </a:bodyPr>
          <a:lstStyle/>
          <a:p>
            <a:endParaRPr lang="en-US" dirty="0"/>
          </a:p>
        </p:txBody>
      </p:sp>
      <p:pic>
        <p:nvPicPr>
          <p:cNvPr id="4" name="Picture 3" descr="A person holding a computer&#10;&#10;Description automatically generated">
            <a:extLst>
              <a:ext uri="{FF2B5EF4-FFF2-40B4-BE49-F238E27FC236}">
                <a16:creationId xmlns:a16="http://schemas.microsoft.com/office/drawing/2014/main" id="{95FE5F5D-1EC6-CF86-702B-D4AB96516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010076"/>
            <a:ext cx="8672673" cy="86726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057400" y="9690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DISKUSIJA</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2155825" y="316764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3234689" y="3134409"/>
            <a:ext cx="12428220" cy="784830"/>
          </a:xfrm>
          <a:prstGeom prst="rect">
            <a:avLst/>
          </a:prstGeom>
          <a:noFill/>
        </p:spPr>
        <p:txBody>
          <a:bodyPr wrap="square" rtlCol="0">
            <a:spAutoFit/>
          </a:bodyPr>
          <a:lstStyle/>
          <a:p>
            <a:pPr algn="just"/>
            <a:r>
              <a:rPr lang="lt-LT" sz="4500" dirty="0">
                <a:latin typeface="Seaford" panose="00000500000000000000" pitchFamily="2" charset="0"/>
              </a:rPr>
              <a:t>Ką pavyko išsiaiškinti apie pateiktą pavyzdį?</a:t>
            </a:r>
            <a:endParaRPr lang="en-US" sz="4500" dirty="0">
              <a:latin typeface="Seaford" panose="00000500000000000000" pitchFamily="2" charset="0"/>
            </a:endParaRPr>
          </a:p>
        </p:txBody>
      </p:sp>
      <p:sp>
        <p:nvSpPr>
          <p:cNvPr id="6" name="object 4">
            <a:extLst>
              <a:ext uri="{FF2B5EF4-FFF2-40B4-BE49-F238E27FC236}">
                <a16:creationId xmlns:a16="http://schemas.microsoft.com/office/drawing/2014/main" id="{62AAB0A8-494D-4790-23B1-48CBA222979A}"/>
              </a:ext>
            </a:extLst>
          </p:cNvPr>
          <p:cNvSpPr/>
          <p:nvPr/>
        </p:nvSpPr>
        <p:spPr>
          <a:xfrm>
            <a:off x="2155825" y="414954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C9D0692A-A3E5-C898-C47C-9E6285BE8C16}"/>
              </a:ext>
            </a:extLst>
          </p:cNvPr>
          <p:cNvSpPr txBox="1"/>
          <p:nvPr/>
        </p:nvSpPr>
        <p:spPr>
          <a:xfrm>
            <a:off x="3234689" y="4116300"/>
            <a:ext cx="12428220" cy="784830"/>
          </a:xfrm>
          <a:prstGeom prst="rect">
            <a:avLst/>
          </a:prstGeom>
          <a:noFill/>
        </p:spPr>
        <p:txBody>
          <a:bodyPr wrap="square" rtlCol="0">
            <a:spAutoFit/>
          </a:bodyPr>
          <a:lstStyle/>
          <a:p>
            <a:pPr algn="just"/>
            <a:r>
              <a:rPr lang="lt-LT" sz="4500" dirty="0">
                <a:latin typeface="Seaford" panose="00000500000000000000" pitchFamily="2" charset="0"/>
              </a:rPr>
              <a:t>Kokiais šaltiniais rėmėtės ir kodėl?</a:t>
            </a:r>
            <a:endParaRPr lang="en-US" sz="4500" dirty="0">
              <a:latin typeface="Seaford" panose="00000500000000000000" pitchFamily="2" charset="0"/>
            </a:endParaRPr>
          </a:p>
        </p:txBody>
      </p:sp>
      <p:sp>
        <p:nvSpPr>
          <p:cNvPr id="8" name="object 4">
            <a:extLst>
              <a:ext uri="{FF2B5EF4-FFF2-40B4-BE49-F238E27FC236}">
                <a16:creationId xmlns:a16="http://schemas.microsoft.com/office/drawing/2014/main" id="{36EA1952-24DA-C2A4-69B3-3F2BDC9CEC9D}"/>
              </a:ext>
            </a:extLst>
          </p:cNvPr>
          <p:cNvSpPr/>
          <p:nvPr/>
        </p:nvSpPr>
        <p:spPr>
          <a:xfrm>
            <a:off x="2150306" y="518835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B650487B-F1B0-6BD1-2421-551D8C9F2994}"/>
              </a:ext>
            </a:extLst>
          </p:cNvPr>
          <p:cNvSpPr txBox="1"/>
          <p:nvPr/>
        </p:nvSpPr>
        <p:spPr>
          <a:xfrm>
            <a:off x="3229170" y="5155111"/>
            <a:ext cx="12428220" cy="2169825"/>
          </a:xfrm>
          <a:prstGeom prst="rect">
            <a:avLst/>
          </a:prstGeom>
          <a:noFill/>
        </p:spPr>
        <p:txBody>
          <a:bodyPr wrap="square" rtlCol="0">
            <a:spAutoFit/>
          </a:bodyPr>
          <a:lstStyle/>
          <a:p>
            <a:pPr algn="just"/>
            <a:r>
              <a:rPr lang="lt-LT" sz="4500" dirty="0">
                <a:latin typeface="Seaford" panose="00000500000000000000" pitchFamily="2" charset="0"/>
              </a:rPr>
              <a:t>Ar rekomenduotumėte skaityti informaciją, pateiktą šioje svetainėje, socialinio tinklo grupėje, savo draugui? Kodėl?</a:t>
            </a:r>
            <a:endParaRPr lang="en-US" sz="4500" dirty="0">
              <a:latin typeface="Seaford" panose="00000500000000000000" pitchFamily="2" charset="0"/>
            </a:endParaRPr>
          </a:p>
        </p:txBody>
      </p:sp>
      <p:sp>
        <p:nvSpPr>
          <p:cNvPr id="10" name="object 4">
            <a:extLst>
              <a:ext uri="{FF2B5EF4-FFF2-40B4-BE49-F238E27FC236}">
                <a16:creationId xmlns:a16="http://schemas.microsoft.com/office/drawing/2014/main" id="{C8610ACB-1598-3CEA-0B23-75F89DD337CC}"/>
              </a:ext>
            </a:extLst>
          </p:cNvPr>
          <p:cNvSpPr/>
          <p:nvPr/>
        </p:nvSpPr>
        <p:spPr>
          <a:xfrm>
            <a:off x="2150306" y="7509412"/>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ED6830D9-7240-842C-63C0-B9FB8FF6AB66}"/>
              </a:ext>
            </a:extLst>
          </p:cNvPr>
          <p:cNvSpPr txBox="1"/>
          <p:nvPr/>
        </p:nvSpPr>
        <p:spPr>
          <a:xfrm>
            <a:off x="3229170" y="7476172"/>
            <a:ext cx="12428220" cy="1477328"/>
          </a:xfrm>
          <a:prstGeom prst="rect">
            <a:avLst/>
          </a:prstGeom>
          <a:noFill/>
        </p:spPr>
        <p:txBody>
          <a:bodyPr wrap="square" rtlCol="0">
            <a:spAutoFit/>
          </a:bodyPr>
          <a:lstStyle/>
          <a:p>
            <a:pPr algn="just"/>
            <a:r>
              <a:rPr lang="lt-LT" sz="4500" dirty="0">
                <a:latin typeface="Seaford" panose="00000500000000000000" pitchFamily="2" charset="0"/>
              </a:rPr>
              <a:t>Su kokiais sunkumais susidūrėte analizuodami pateiktą pavyzdį?</a:t>
            </a:r>
            <a:endParaRPr lang="en-US" sz="4500" dirty="0">
              <a:latin typeface="Seaford" panose="00000500000000000000" pitchFamily="2" charset="0"/>
            </a:endParaRPr>
          </a:p>
        </p:txBody>
      </p:sp>
      <p:sp>
        <p:nvSpPr>
          <p:cNvPr id="12" name="object 4">
            <a:extLst>
              <a:ext uri="{FF2B5EF4-FFF2-40B4-BE49-F238E27FC236}">
                <a16:creationId xmlns:a16="http://schemas.microsoft.com/office/drawing/2014/main" id="{4BF64335-C648-78B6-56D4-295D4713E01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232C7D12-7FEC-8B83-533D-C11CFA9A6473}"/>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10</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88335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057400" y="9690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REFLEKSIJA</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2155825" y="342216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3268980" y="3390900"/>
            <a:ext cx="12428220" cy="784830"/>
          </a:xfrm>
          <a:prstGeom prst="rect">
            <a:avLst/>
          </a:prstGeom>
          <a:noFill/>
        </p:spPr>
        <p:txBody>
          <a:bodyPr wrap="square" rtlCol="0">
            <a:spAutoFit/>
          </a:bodyPr>
          <a:lstStyle/>
          <a:p>
            <a:pPr algn="just"/>
            <a:r>
              <a:rPr lang="lt-LT" sz="4500" dirty="0">
                <a:latin typeface="Seaford" panose="00000500000000000000" pitchFamily="2" charset="0"/>
              </a:rPr>
              <a:t>Kaip jaučiausi atlikdamas užduotį?</a:t>
            </a:r>
            <a:endParaRPr lang="en-US" sz="4500" dirty="0">
              <a:latin typeface="Seaford" panose="00000500000000000000" pitchFamily="2" charset="0"/>
            </a:endParaRPr>
          </a:p>
        </p:txBody>
      </p:sp>
      <p:sp>
        <p:nvSpPr>
          <p:cNvPr id="6" name="object 4">
            <a:extLst>
              <a:ext uri="{FF2B5EF4-FFF2-40B4-BE49-F238E27FC236}">
                <a16:creationId xmlns:a16="http://schemas.microsoft.com/office/drawing/2014/main" id="{B55B1388-E985-15D0-F149-8A6169AA755C}"/>
              </a:ext>
            </a:extLst>
          </p:cNvPr>
          <p:cNvSpPr/>
          <p:nvPr/>
        </p:nvSpPr>
        <p:spPr>
          <a:xfrm>
            <a:off x="2161687" y="440207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E00F7171-7671-523E-D94C-4CEA3EFD040D}"/>
              </a:ext>
            </a:extLst>
          </p:cNvPr>
          <p:cNvSpPr txBox="1"/>
          <p:nvPr/>
        </p:nvSpPr>
        <p:spPr>
          <a:xfrm>
            <a:off x="3274842" y="4370811"/>
            <a:ext cx="12428220" cy="1477328"/>
          </a:xfrm>
          <a:prstGeom prst="rect">
            <a:avLst/>
          </a:prstGeom>
          <a:noFill/>
        </p:spPr>
        <p:txBody>
          <a:bodyPr wrap="square" rtlCol="0">
            <a:spAutoFit/>
          </a:bodyPr>
          <a:lstStyle/>
          <a:p>
            <a:pPr algn="just"/>
            <a:r>
              <a:rPr lang="lt-LT" sz="4500" dirty="0">
                <a:latin typeface="Seaford" panose="00000500000000000000" pitchFamily="2" charset="0"/>
              </a:rPr>
              <a:t>Koks žinojimas / žinios būtų padėjęs atlikti šią užduotį?</a:t>
            </a:r>
            <a:endParaRPr lang="en-US" sz="4500" dirty="0">
              <a:latin typeface="Seaford" panose="00000500000000000000" pitchFamily="2" charset="0"/>
            </a:endParaRPr>
          </a:p>
        </p:txBody>
      </p:sp>
      <p:sp>
        <p:nvSpPr>
          <p:cNvPr id="8" name="object 4">
            <a:extLst>
              <a:ext uri="{FF2B5EF4-FFF2-40B4-BE49-F238E27FC236}">
                <a16:creationId xmlns:a16="http://schemas.microsoft.com/office/drawing/2014/main" id="{397C4328-D26D-8AA2-D454-8E1E32400C32}"/>
              </a:ext>
            </a:extLst>
          </p:cNvPr>
          <p:cNvSpPr/>
          <p:nvPr/>
        </p:nvSpPr>
        <p:spPr>
          <a:xfrm>
            <a:off x="2155825" y="604322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FCA48319-3909-5FA8-B619-769D8B922BD5}"/>
              </a:ext>
            </a:extLst>
          </p:cNvPr>
          <p:cNvSpPr txBox="1"/>
          <p:nvPr/>
        </p:nvSpPr>
        <p:spPr>
          <a:xfrm>
            <a:off x="3268980" y="6011960"/>
            <a:ext cx="12428220" cy="784830"/>
          </a:xfrm>
          <a:prstGeom prst="rect">
            <a:avLst/>
          </a:prstGeom>
          <a:noFill/>
        </p:spPr>
        <p:txBody>
          <a:bodyPr wrap="square" rtlCol="0">
            <a:spAutoFit/>
          </a:bodyPr>
          <a:lstStyle/>
          <a:p>
            <a:pPr algn="just"/>
            <a:r>
              <a:rPr lang="lt-LT" sz="4500" dirty="0">
                <a:latin typeface="Seaford" panose="00000500000000000000" pitchFamily="2" charset="0"/>
              </a:rPr>
              <a:t>Su kokiais sunkumais susidūriau?</a:t>
            </a:r>
            <a:endParaRPr lang="en-US" sz="4500" dirty="0">
              <a:latin typeface="Seaford" panose="00000500000000000000" pitchFamily="2" charset="0"/>
            </a:endParaRPr>
          </a:p>
        </p:txBody>
      </p:sp>
      <p:sp>
        <p:nvSpPr>
          <p:cNvPr id="10" name="object 4">
            <a:extLst>
              <a:ext uri="{FF2B5EF4-FFF2-40B4-BE49-F238E27FC236}">
                <a16:creationId xmlns:a16="http://schemas.microsoft.com/office/drawing/2014/main" id="{2F59BC2C-CA8B-793A-5195-E3C240784EFD}"/>
              </a:ext>
            </a:extLst>
          </p:cNvPr>
          <p:cNvSpPr/>
          <p:nvPr/>
        </p:nvSpPr>
        <p:spPr>
          <a:xfrm>
            <a:off x="2151185" y="707739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9819CDDF-01BD-66BB-2E6B-3AB68B165428}"/>
              </a:ext>
            </a:extLst>
          </p:cNvPr>
          <p:cNvSpPr txBox="1"/>
          <p:nvPr/>
        </p:nvSpPr>
        <p:spPr>
          <a:xfrm>
            <a:off x="3264340" y="7046139"/>
            <a:ext cx="12428220" cy="784830"/>
          </a:xfrm>
          <a:prstGeom prst="rect">
            <a:avLst/>
          </a:prstGeom>
          <a:noFill/>
        </p:spPr>
        <p:txBody>
          <a:bodyPr wrap="square" rtlCol="0">
            <a:spAutoFit/>
          </a:bodyPr>
          <a:lstStyle/>
          <a:p>
            <a:pPr algn="just"/>
            <a:r>
              <a:rPr lang="lt-LT" sz="4500" dirty="0">
                <a:latin typeface="Seaford" panose="00000500000000000000" pitchFamily="2" charset="0"/>
              </a:rPr>
              <a:t>Kas patiko atliekant šią užduotį?</a:t>
            </a:r>
            <a:endParaRPr lang="en-US" sz="4500" dirty="0">
              <a:latin typeface="Seaford" panose="00000500000000000000" pitchFamily="2" charset="0"/>
            </a:endParaRPr>
          </a:p>
        </p:txBody>
      </p:sp>
      <p:pic>
        <p:nvPicPr>
          <p:cNvPr id="15" name="Picture 14" descr="A group of people sitting at a table&#10;&#10;Description automatically generated">
            <a:extLst>
              <a:ext uri="{FF2B5EF4-FFF2-40B4-BE49-F238E27FC236}">
                <a16:creationId xmlns:a16="http://schemas.microsoft.com/office/drawing/2014/main" id="{9AFFAA15-483D-3DA3-88D6-5B47BD911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0" y="5552131"/>
            <a:ext cx="4762500" cy="4762500"/>
          </a:xfrm>
          <a:prstGeom prst="rect">
            <a:avLst/>
          </a:prstGeom>
        </p:spPr>
      </p:pic>
      <p:sp>
        <p:nvSpPr>
          <p:cNvPr id="12" name="object 4">
            <a:extLst>
              <a:ext uri="{FF2B5EF4-FFF2-40B4-BE49-F238E27FC236}">
                <a16:creationId xmlns:a16="http://schemas.microsoft.com/office/drawing/2014/main" id="{77332699-212B-C576-14F0-CAD02F43FC8F}"/>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9E1DE44C-D07B-3BF5-5869-88B08462FD2E}"/>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11</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72007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76400" y="9690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NAMŲ DARBO UŽDUOTIS</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1546225" y="339933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2659380" y="3314700"/>
            <a:ext cx="10370820" cy="2862322"/>
          </a:xfrm>
          <a:prstGeom prst="rect">
            <a:avLst/>
          </a:prstGeom>
          <a:noFill/>
        </p:spPr>
        <p:txBody>
          <a:bodyPr wrap="square" rtlCol="0">
            <a:spAutoFit/>
          </a:bodyPr>
          <a:lstStyle/>
          <a:p>
            <a:pPr algn="just"/>
            <a:r>
              <a:rPr lang="lt-LT" sz="4500" dirty="0">
                <a:latin typeface="Seaford" panose="00000500000000000000" pitchFamily="2" charset="0"/>
              </a:rPr>
              <a:t>Pasidomėkite, kokiose interneto svetainėse ar socialinių tinklų grupėse dažniausiai naršo jūsų giminaičiai ar draugai.</a:t>
            </a:r>
            <a:endParaRPr lang="en-US" sz="4500" dirty="0">
              <a:latin typeface="Seaford" panose="00000500000000000000" pitchFamily="2" charset="0"/>
            </a:endParaRPr>
          </a:p>
        </p:txBody>
      </p:sp>
      <p:sp>
        <p:nvSpPr>
          <p:cNvPr id="6" name="object 4">
            <a:extLst>
              <a:ext uri="{FF2B5EF4-FFF2-40B4-BE49-F238E27FC236}">
                <a16:creationId xmlns:a16="http://schemas.microsoft.com/office/drawing/2014/main" id="{4E805242-7BC8-B086-C1D1-8840DF7E88E4}"/>
              </a:ext>
            </a:extLst>
          </p:cNvPr>
          <p:cNvSpPr/>
          <p:nvPr/>
        </p:nvSpPr>
        <p:spPr>
          <a:xfrm>
            <a:off x="1546225" y="644733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5271DE0E-2CA9-45C0-AF6B-80A9C89AFBF4}"/>
              </a:ext>
            </a:extLst>
          </p:cNvPr>
          <p:cNvSpPr txBox="1"/>
          <p:nvPr/>
        </p:nvSpPr>
        <p:spPr>
          <a:xfrm>
            <a:off x="2659380" y="6362700"/>
            <a:ext cx="10370820" cy="2862322"/>
          </a:xfrm>
          <a:prstGeom prst="rect">
            <a:avLst/>
          </a:prstGeom>
          <a:noFill/>
        </p:spPr>
        <p:txBody>
          <a:bodyPr wrap="square" rtlCol="0">
            <a:spAutoFit/>
          </a:bodyPr>
          <a:lstStyle/>
          <a:p>
            <a:pPr algn="just"/>
            <a:r>
              <a:rPr lang="lt-LT" sz="4500" dirty="0">
                <a:latin typeface="Seaford" panose="00000500000000000000" pitchFamily="2" charset="0"/>
              </a:rPr>
              <a:t>Paanalizuokite šiose interneto svetainėse ar socialiniuose tinkluose pateikiamos informacijos patikimumą taikydami </a:t>
            </a:r>
            <a:r>
              <a:rPr lang="lt-LT" sz="4500" b="1" dirty="0">
                <a:solidFill>
                  <a:srgbClr val="7B8AF5"/>
                </a:solidFill>
                <a:latin typeface="Seaford" panose="00000500000000000000" pitchFamily="2" charset="0"/>
              </a:rPr>
              <a:t>šoninio skaitymo metodą</a:t>
            </a:r>
            <a:r>
              <a:rPr lang="lt-LT" sz="4500" dirty="0">
                <a:latin typeface="Seaford" panose="00000500000000000000" pitchFamily="2" charset="0"/>
              </a:rPr>
              <a:t>.</a:t>
            </a:r>
            <a:endParaRPr lang="en-US" sz="4500" dirty="0">
              <a:latin typeface="Seaford" panose="00000500000000000000" pitchFamily="2" charset="0"/>
            </a:endParaRPr>
          </a:p>
        </p:txBody>
      </p:sp>
      <p:pic>
        <p:nvPicPr>
          <p:cNvPr id="9" name="Picture 8" descr="A person standing next to a large cellphone&#10;&#10;Description automatically generated">
            <a:extLst>
              <a:ext uri="{FF2B5EF4-FFF2-40B4-BE49-F238E27FC236}">
                <a16:creationId xmlns:a16="http://schemas.microsoft.com/office/drawing/2014/main" id="{DB6D5FA0-530C-D397-CC1C-C65F053FF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2589" y="3824878"/>
            <a:ext cx="5031611" cy="5031611"/>
          </a:xfrm>
          <a:prstGeom prst="rect">
            <a:avLst/>
          </a:prstGeom>
        </p:spPr>
      </p:pic>
      <p:sp>
        <p:nvSpPr>
          <p:cNvPr id="8" name="object 4">
            <a:extLst>
              <a:ext uri="{FF2B5EF4-FFF2-40B4-BE49-F238E27FC236}">
                <a16:creationId xmlns:a16="http://schemas.microsoft.com/office/drawing/2014/main" id="{DDAD33AA-CDEE-A116-2D57-E5E8430CB95C}"/>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0" name="TextBox 9">
            <a:extLst>
              <a:ext uri="{FF2B5EF4-FFF2-40B4-BE49-F238E27FC236}">
                <a16:creationId xmlns:a16="http://schemas.microsoft.com/office/drawing/2014/main" id="{533F669E-D1C0-C109-CA6B-03C34D2CAD65}"/>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12</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00754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1656681"/>
            <a:ext cx="12199620" cy="1813560"/>
          </a:xfrm>
          <a:custGeom>
            <a:avLst/>
            <a:gdLst/>
            <a:ahLst/>
            <a:cxnLst/>
            <a:rect l="l" t="t" r="r" b="b"/>
            <a:pathLst>
              <a:path w="12199620" h="1813560">
                <a:moveTo>
                  <a:pt x="11252963" y="1813416"/>
                </a:moveTo>
                <a:lnTo>
                  <a:pt x="0" y="1813416"/>
                </a:lnTo>
                <a:lnTo>
                  <a:pt x="0" y="0"/>
                </a:lnTo>
                <a:lnTo>
                  <a:pt x="11252963" y="0"/>
                </a:lnTo>
                <a:lnTo>
                  <a:pt x="12199614" y="906708"/>
                </a:lnTo>
                <a:lnTo>
                  <a:pt x="11252963" y="1813416"/>
                </a:lnTo>
                <a:close/>
              </a:path>
            </a:pathLst>
          </a:custGeom>
          <a:solidFill>
            <a:srgbClr val="7B8AF5"/>
          </a:solidFill>
        </p:spPr>
        <p:txBody>
          <a:bodyPr wrap="square" lIns="0" tIns="0" rIns="0" bIns="0" rtlCol="0"/>
          <a:lstStyle/>
          <a:p>
            <a:endParaRPr/>
          </a:p>
        </p:txBody>
      </p:sp>
      <p:sp>
        <p:nvSpPr>
          <p:cNvPr id="6" name="object 6"/>
          <p:cNvSpPr txBox="1">
            <a:spLocks noGrp="1"/>
          </p:cNvSpPr>
          <p:nvPr>
            <p:ph type="title"/>
          </p:nvPr>
        </p:nvSpPr>
        <p:spPr>
          <a:xfrm>
            <a:off x="990600" y="1032610"/>
            <a:ext cx="14112240" cy="2198405"/>
          </a:xfrm>
          <a:prstGeom prst="rect">
            <a:avLst/>
          </a:prstGeom>
        </p:spPr>
        <p:txBody>
          <a:bodyPr vert="horz" wrap="square" lIns="0" tIns="1110344" rIns="0" bIns="0" rtlCol="0">
            <a:spAutoFit/>
          </a:bodyPr>
          <a:lstStyle/>
          <a:p>
            <a:pPr marL="294005">
              <a:lnSpc>
                <a:spcPct val="100000"/>
              </a:lnSpc>
              <a:spcBef>
                <a:spcPts val="100"/>
              </a:spcBef>
            </a:pPr>
            <a:r>
              <a:rPr sz="7000" dirty="0">
                <a:latin typeface="Biome" panose="020B0503030204020804" pitchFamily="34" charset="0"/>
                <a:cs typeface="Biome" panose="020B0503030204020804" pitchFamily="34" charset="0"/>
              </a:rPr>
              <a:t>PAMOKOS</a:t>
            </a:r>
            <a:r>
              <a:rPr sz="7000" spc="585" dirty="0">
                <a:latin typeface="Biome" panose="020B0503030204020804" pitchFamily="34" charset="0"/>
                <a:cs typeface="Biome" panose="020B0503030204020804" pitchFamily="34" charset="0"/>
              </a:rPr>
              <a:t> </a:t>
            </a:r>
            <a:r>
              <a:rPr sz="7000" spc="-35" dirty="0">
                <a:latin typeface="Biome" panose="020B0503030204020804" pitchFamily="34" charset="0"/>
                <a:cs typeface="Biome" panose="020B0503030204020804" pitchFamily="34" charset="0"/>
              </a:rPr>
              <a:t>TIKSLAS</a:t>
            </a:r>
            <a:endParaRPr sz="7000" dirty="0">
              <a:latin typeface="Biome" panose="020B0503030204020804" pitchFamily="34" charset="0"/>
              <a:cs typeface="Biome" panose="020B0503030204020804" pitchFamily="34" charset="0"/>
            </a:endParaRPr>
          </a:p>
        </p:txBody>
      </p:sp>
      <p:sp>
        <p:nvSpPr>
          <p:cNvPr id="8" name="TextBox 7">
            <a:extLst>
              <a:ext uri="{FF2B5EF4-FFF2-40B4-BE49-F238E27FC236}">
                <a16:creationId xmlns:a16="http://schemas.microsoft.com/office/drawing/2014/main" id="{3E00B15A-F8EB-CB64-81C5-54C6F9D68564}"/>
              </a:ext>
            </a:extLst>
          </p:cNvPr>
          <p:cNvSpPr txBox="1"/>
          <p:nvPr/>
        </p:nvSpPr>
        <p:spPr>
          <a:xfrm>
            <a:off x="4419600" y="4914900"/>
            <a:ext cx="12428220" cy="3170099"/>
          </a:xfrm>
          <a:prstGeom prst="rect">
            <a:avLst/>
          </a:prstGeom>
          <a:noFill/>
        </p:spPr>
        <p:txBody>
          <a:bodyPr wrap="square" rtlCol="0">
            <a:spAutoFit/>
          </a:bodyPr>
          <a:lstStyle/>
          <a:p>
            <a:pPr algn="just"/>
            <a:r>
              <a:rPr lang="lt-LT" sz="5000" dirty="0">
                <a:latin typeface="Seaford" panose="00000500000000000000" pitchFamily="2" charset="0"/>
                <a:ea typeface="Wandohope" panose="020B0503020000020004" pitchFamily="18" charset="-128"/>
                <a:cs typeface="Sakkal Majalla" panose="020F0502020204030204" pitchFamily="2" charset="-78"/>
              </a:rPr>
              <a:t>Susipažinti su </a:t>
            </a:r>
            <a:r>
              <a:rPr lang="lt-LT" sz="5000" b="1" dirty="0">
                <a:solidFill>
                  <a:srgbClr val="7B8AF5"/>
                </a:solidFill>
                <a:latin typeface="Seaford" panose="00000500000000000000" pitchFamily="2" charset="0"/>
                <a:ea typeface="Wandohope" panose="020B0503020000020004" pitchFamily="18" charset="-128"/>
                <a:cs typeface="Sakkal Majalla" panose="020F0502020204030204" pitchFamily="2" charset="-78"/>
              </a:rPr>
              <a:t>šoninio skaitymo </a:t>
            </a:r>
            <a:r>
              <a:rPr lang="lt-LT" sz="5000" dirty="0">
                <a:latin typeface="Seaford" panose="00000500000000000000" pitchFamily="2" charset="0"/>
                <a:ea typeface="Wandohope" panose="020B0503020000020004" pitchFamily="18" charset="-128"/>
                <a:cs typeface="Sakkal Majalla" panose="020F0502020204030204" pitchFamily="2" charset="-78"/>
              </a:rPr>
              <a:t>(angl. </a:t>
            </a:r>
            <a:r>
              <a:rPr lang="lt-LT" sz="5000" i="1" dirty="0" err="1">
                <a:latin typeface="Seaford" panose="00000500000000000000" pitchFamily="2" charset="0"/>
                <a:ea typeface="Wandohope" panose="020B0503020000020004" pitchFamily="18" charset="-128"/>
                <a:cs typeface="Sakkal Majalla" panose="020F0502020204030204" pitchFamily="2" charset="-78"/>
              </a:rPr>
              <a:t>lateral</a:t>
            </a:r>
            <a:r>
              <a:rPr lang="lt-LT" sz="5000" i="1" dirty="0">
                <a:latin typeface="Seaford" panose="00000500000000000000" pitchFamily="2" charset="0"/>
                <a:ea typeface="Wandohope" panose="020B0503020000020004" pitchFamily="18" charset="-128"/>
                <a:cs typeface="Sakkal Majalla" panose="020F0502020204030204" pitchFamily="2" charset="-78"/>
              </a:rPr>
              <a:t> </a:t>
            </a:r>
            <a:r>
              <a:rPr lang="lt-LT" sz="5000" i="1" dirty="0" err="1">
                <a:latin typeface="Seaford" panose="00000500000000000000" pitchFamily="2" charset="0"/>
                <a:ea typeface="Wandohope" panose="020B0503020000020004" pitchFamily="18" charset="-128"/>
                <a:cs typeface="Sakkal Majalla" panose="020F0502020204030204" pitchFamily="2" charset="-78"/>
              </a:rPr>
              <a:t>reading</a:t>
            </a:r>
            <a:r>
              <a:rPr lang="lt-LT" sz="5000" dirty="0">
                <a:latin typeface="Seaford" panose="00000500000000000000" pitchFamily="2" charset="0"/>
                <a:ea typeface="Wandohope" panose="020B0503020000020004" pitchFamily="18" charset="-128"/>
                <a:cs typeface="Sakkal Majalla" panose="020F0502020204030204" pitchFamily="2" charset="-78"/>
              </a:rPr>
              <a:t>) sąvoka bei metodu, ir parodyti, kaip šią informacijos vartojimo techniką pritaikyti kasdieniame gyvenime.</a:t>
            </a:r>
            <a:endParaRPr lang="en-US" sz="5000" dirty="0">
              <a:latin typeface="Seaford" panose="00000500000000000000" pitchFamily="2" charset="0"/>
              <a:ea typeface="Wandohope" panose="020B0503020000020004" pitchFamily="18" charset="-128"/>
              <a:cs typeface="Sakkal Majalla" panose="020F0502020204030204" pitchFamily="2" charset="-78"/>
            </a:endParaRPr>
          </a:p>
        </p:txBody>
      </p:sp>
      <p:sp>
        <p:nvSpPr>
          <p:cNvPr id="13" name="object 4">
            <a:extLst>
              <a:ext uri="{FF2B5EF4-FFF2-40B4-BE49-F238E27FC236}">
                <a16:creationId xmlns:a16="http://schemas.microsoft.com/office/drawing/2014/main" id="{1F7E9BB4-B12D-02FD-810F-9010A7AA2036}"/>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4" name="TextBox 3">
            <a:extLst>
              <a:ext uri="{FF2B5EF4-FFF2-40B4-BE49-F238E27FC236}">
                <a16:creationId xmlns:a16="http://schemas.microsoft.com/office/drawing/2014/main" id="{BFC7AF85-E841-34F0-9525-222D720DFF20}"/>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2</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7700"/>
            <a:ext cx="1399286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00200" y="1045229"/>
            <a:ext cx="10288905" cy="1092200"/>
          </a:xfrm>
          <a:prstGeom prst="rect">
            <a:avLst/>
          </a:prstGeom>
        </p:spPr>
        <p:txBody>
          <a:bodyPr vert="horz" wrap="square" lIns="0" tIns="12700" rIns="0" bIns="0" rtlCol="0">
            <a:spAutoFit/>
          </a:bodyPr>
          <a:lstStyle/>
          <a:p>
            <a:pPr marL="12700">
              <a:lnSpc>
                <a:spcPct val="100000"/>
              </a:lnSpc>
              <a:spcBef>
                <a:spcPts val="100"/>
              </a:spcBef>
            </a:pPr>
            <a:r>
              <a:rPr sz="7000" dirty="0">
                <a:latin typeface="Biome" panose="020B0503030204020804" pitchFamily="34" charset="0"/>
                <a:cs typeface="Biome" panose="020B0503030204020804" pitchFamily="34" charset="0"/>
              </a:rPr>
              <a:t>PAMOKOS</a:t>
            </a:r>
            <a:r>
              <a:rPr sz="7000" spc="585" dirty="0">
                <a:latin typeface="Biome" panose="020B0503030204020804" pitchFamily="34" charset="0"/>
                <a:cs typeface="Biome" panose="020B0503030204020804" pitchFamily="34" charset="0"/>
              </a:rPr>
              <a:t> </a:t>
            </a:r>
            <a:r>
              <a:rPr sz="7000" spc="-285" dirty="0">
                <a:latin typeface="Biome" panose="020B0503030204020804" pitchFamily="34" charset="0"/>
                <a:cs typeface="Biome" panose="020B0503030204020804" pitchFamily="34" charset="0"/>
              </a:rPr>
              <a:t>UŽDAVINIAI</a:t>
            </a:r>
            <a:endParaRPr sz="7000" dirty="0">
              <a:latin typeface="Biome" panose="020B0503030204020804" pitchFamily="34" charset="0"/>
              <a:cs typeface="Biome" panose="020B0503030204020804" pitchFamily="34" charset="0"/>
            </a:endParaRPr>
          </a:p>
        </p:txBody>
      </p:sp>
      <p:sp>
        <p:nvSpPr>
          <p:cNvPr id="4" name="object 4"/>
          <p:cNvSpPr/>
          <p:nvPr/>
        </p:nvSpPr>
        <p:spPr>
          <a:xfrm>
            <a:off x="3432820" y="3187818"/>
            <a:ext cx="929640" cy="929640"/>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object 5"/>
          <p:cNvSpPr txBox="1"/>
          <p:nvPr/>
        </p:nvSpPr>
        <p:spPr>
          <a:xfrm>
            <a:off x="4838664" y="3274245"/>
            <a:ext cx="9531350" cy="711200"/>
          </a:xfrm>
          <a:prstGeom prst="rect">
            <a:avLst/>
          </a:prstGeom>
        </p:spPr>
        <p:txBody>
          <a:bodyPr vert="horz" wrap="square" lIns="0" tIns="12700" rIns="0" bIns="0" rtlCol="0">
            <a:spAutoFit/>
          </a:bodyPr>
          <a:lstStyle/>
          <a:p>
            <a:pPr marL="12700" algn="just">
              <a:lnSpc>
                <a:spcPct val="100000"/>
              </a:lnSpc>
              <a:spcBef>
                <a:spcPts val="100"/>
              </a:spcBef>
            </a:pPr>
            <a:r>
              <a:rPr sz="4500" dirty="0">
                <a:solidFill>
                  <a:srgbClr val="1A1A3A"/>
                </a:solidFill>
                <a:latin typeface="Seaford" panose="00000500000000000000" pitchFamily="2" charset="0"/>
                <a:cs typeface="Palemonas" panose="02030603060206020803" pitchFamily="18" charset="0"/>
              </a:rPr>
              <a:t>Atpažinti patikimo šaltinio ypatybes.</a:t>
            </a:r>
            <a:endParaRPr sz="4500" dirty="0">
              <a:latin typeface="Seaford" panose="00000500000000000000" pitchFamily="2" charset="0"/>
              <a:cs typeface="Palemonas" panose="02030603060206020803" pitchFamily="18" charset="0"/>
            </a:endParaRPr>
          </a:p>
        </p:txBody>
      </p:sp>
      <p:sp>
        <p:nvSpPr>
          <p:cNvPr id="6" name="object 6"/>
          <p:cNvSpPr/>
          <p:nvPr/>
        </p:nvSpPr>
        <p:spPr>
          <a:xfrm>
            <a:off x="3432820" y="4653131"/>
            <a:ext cx="976630" cy="976630"/>
          </a:xfrm>
          <a:custGeom>
            <a:avLst/>
            <a:gdLst/>
            <a:ahLst/>
            <a:cxnLst/>
            <a:rect l="l" t="t" r="r" b="b"/>
            <a:pathLst>
              <a:path w="976629" h="976629">
                <a:moveTo>
                  <a:pt x="488317" y="976627"/>
                </a:moveTo>
                <a:lnTo>
                  <a:pt x="441285" y="974392"/>
                </a:lnTo>
                <a:lnTo>
                  <a:pt x="395522" y="967822"/>
                </a:lnTo>
                <a:lnTo>
                  <a:pt x="351228" y="957123"/>
                </a:lnTo>
                <a:lnTo>
                  <a:pt x="308609" y="942498"/>
                </a:lnTo>
                <a:lnTo>
                  <a:pt x="267868" y="924154"/>
                </a:lnTo>
                <a:lnTo>
                  <a:pt x="229210" y="902293"/>
                </a:lnTo>
                <a:lnTo>
                  <a:pt x="192840" y="877121"/>
                </a:lnTo>
                <a:lnTo>
                  <a:pt x="158963" y="848843"/>
                </a:lnTo>
                <a:lnTo>
                  <a:pt x="127783" y="817663"/>
                </a:lnTo>
                <a:lnTo>
                  <a:pt x="99505" y="783786"/>
                </a:lnTo>
                <a:lnTo>
                  <a:pt x="74333" y="747416"/>
                </a:lnTo>
                <a:lnTo>
                  <a:pt x="52473" y="708759"/>
                </a:lnTo>
                <a:lnTo>
                  <a:pt x="34128" y="668018"/>
                </a:lnTo>
                <a:lnTo>
                  <a:pt x="19504" y="625398"/>
                </a:lnTo>
                <a:lnTo>
                  <a:pt x="8804" y="581104"/>
                </a:lnTo>
                <a:lnTo>
                  <a:pt x="2235" y="535341"/>
                </a:lnTo>
                <a:lnTo>
                  <a:pt x="0" y="488309"/>
                </a:lnTo>
                <a:lnTo>
                  <a:pt x="2235" y="441285"/>
                </a:lnTo>
                <a:lnTo>
                  <a:pt x="8804" y="395522"/>
                </a:lnTo>
                <a:lnTo>
                  <a:pt x="19504" y="351228"/>
                </a:lnTo>
                <a:lnTo>
                  <a:pt x="34128" y="308609"/>
                </a:lnTo>
                <a:lnTo>
                  <a:pt x="52473" y="267868"/>
                </a:lnTo>
                <a:lnTo>
                  <a:pt x="74333" y="229210"/>
                </a:lnTo>
                <a:lnTo>
                  <a:pt x="99505" y="192840"/>
                </a:lnTo>
                <a:lnTo>
                  <a:pt x="127783" y="158963"/>
                </a:lnTo>
                <a:lnTo>
                  <a:pt x="158963" y="127783"/>
                </a:lnTo>
                <a:lnTo>
                  <a:pt x="192840" y="99505"/>
                </a:lnTo>
                <a:lnTo>
                  <a:pt x="229210" y="74333"/>
                </a:lnTo>
                <a:lnTo>
                  <a:pt x="267868" y="52473"/>
                </a:lnTo>
                <a:lnTo>
                  <a:pt x="308609" y="34128"/>
                </a:lnTo>
                <a:lnTo>
                  <a:pt x="351228" y="19504"/>
                </a:lnTo>
                <a:lnTo>
                  <a:pt x="395522" y="8805"/>
                </a:lnTo>
                <a:lnTo>
                  <a:pt x="441285" y="2235"/>
                </a:lnTo>
                <a:lnTo>
                  <a:pt x="488313" y="0"/>
                </a:lnTo>
                <a:lnTo>
                  <a:pt x="535341" y="2235"/>
                </a:lnTo>
                <a:lnTo>
                  <a:pt x="581104" y="8805"/>
                </a:lnTo>
                <a:lnTo>
                  <a:pt x="625398" y="19504"/>
                </a:lnTo>
                <a:lnTo>
                  <a:pt x="668017" y="34128"/>
                </a:lnTo>
                <a:lnTo>
                  <a:pt x="708758" y="52473"/>
                </a:lnTo>
                <a:lnTo>
                  <a:pt x="747416" y="74333"/>
                </a:lnTo>
                <a:lnTo>
                  <a:pt x="783786" y="99505"/>
                </a:lnTo>
                <a:lnTo>
                  <a:pt x="817663" y="127783"/>
                </a:lnTo>
                <a:lnTo>
                  <a:pt x="848843" y="158963"/>
                </a:lnTo>
                <a:lnTo>
                  <a:pt x="877121" y="192840"/>
                </a:lnTo>
                <a:lnTo>
                  <a:pt x="902293" y="229210"/>
                </a:lnTo>
                <a:lnTo>
                  <a:pt x="924153" y="267868"/>
                </a:lnTo>
                <a:lnTo>
                  <a:pt x="942498" y="308609"/>
                </a:lnTo>
                <a:lnTo>
                  <a:pt x="957123" y="351228"/>
                </a:lnTo>
                <a:lnTo>
                  <a:pt x="967822" y="395522"/>
                </a:lnTo>
                <a:lnTo>
                  <a:pt x="974392" y="441285"/>
                </a:lnTo>
                <a:lnTo>
                  <a:pt x="976627" y="488313"/>
                </a:lnTo>
                <a:lnTo>
                  <a:pt x="974392" y="535341"/>
                </a:lnTo>
                <a:lnTo>
                  <a:pt x="967822" y="581104"/>
                </a:lnTo>
                <a:lnTo>
                  <a:pt x="957123" y="625398"/>
                </a:lnTo>
                <a:lnTo>
                  <a:pt x="942498" y="668018"/>
                </a:lnTo>
                <a:lnTo>
                  <a:pt x="924153" y="708759"/>
                </a:lnTo>
                <a:lnTo>
                  <a:pt x="902293" y="747416"/>
                </a:lnTo>
                <a:lnTo>
                  <a:pt x="877121" y="783786"/>
                </a:lnTo>
                <a:lnTo>
                  <a:pt x="848843" y="817663"/>
                </a:lnTo>
                <a:lnTo>
                  <a:pt x="817663" y="848843"/>
                </a:lnTo>
                <a:lnTo>
                  <a:pt x="783786" y="877121"/>
                </a:lnTo>
                <a:lnTo>
                  <a:pt x="747416" y="902293"/>
                </a:lnTo>
                <a:lnTo>
                  <a:pt x="708758" y="924154"/>
                </a:lnTo>
                <a:lnTo>
                  <a:pt x="668017" y="942498"/>
                </a:lnTo>
                <a:lnTo>
                  <a:pt x="625398" y="957123"/>
                </a:lnTo>
                <a:lnTo>
                  <a:pt x="581104" y="967822"/>
                </a:lnTo>
                <a:lnTo>
                  <a:pt x="535341" y="974392"/>
                </a:lnTo>
                <a:lnTo>
                  <a:pt x="488317" y="976627"/>
                </a:lnTo>
                <a:close/>
              </a:path>
            </a:pathLst>
          </a:custGeom>
          <a:solidFill>
            <a:srgbClr val="7B8AF5"/>
          </a:solidFill>
        </p:spPr>
        <p:txBody>
          <a:bodyPr wrap="square" lIns="0" tIns="0" rIns="0" bIns="0" rtlCol="0"/>
          <a:lstStyle/>
          <a:p>
            <a:endParaRPr/>
          </a:p>
        </p:txBody>
      </p:sp>
      <p:sp>
        <p:nvSpPr>
          <p:cNvPr id="7" name="object 7"/>
          <p:cNvSpPr txBox="1"/>
          <p:nvPr/>
        </p:nvSpPr>
        <p:spPr>
          <a:xfrm>
            <a:off x="3664585" y="2661179"/>
            <a:ext cx="526415" cy="2977515"/>
          </a:xfrm>
          <a:prstGeom prst="rect">
            <a:avLst/>
          </a:prstGeom>
        </p:spPr>
        <p:txBody>
          <a:bodyPr vert="horz" wrap="square" lIns="0" tIns="445770" rIns="0" bIns="0" rtlCol="0">
            <a:spAutoFit/>
          </a:bodyPr>
          <a:lstStyle/>
          <a:p>
            <a:pPr marL="95250">
              <a:lnSpc>
                <a:spcPct val="100000"/>
              </a:lnSpc>
              <a:spcBef>
                <a:spcPts val="3510"/>
              </a:spcBef>
            </a:pPr>
            <a:endParaRPr sz="6600" dirty="0">
              <a:latin typeface="Seaford" panose="00000500000000000000" pitchFamily="2" charset="0"/>
              <a:cs typeface="Tahoma"/>
            </a:endParaRPr>
          </a:p>
          <a:p>
            <a:pPr marL="12700">
              <a:lnSpc>
                <a:spcPct val="100000"/>
              </a:lnSpc>
              <a:spcBef>
                <a:spcPts val="3625"/>
              </a:spcBef>
            </a:pPr>
            <a:r>
              <a:rPr sz="6900" b="1" spc="-535" dirty="0">
                <a:solidFill>
                  <a:srgbClr val="FFFFFF"/>
                </a:solidFill>
                <a:latin typeface="Seaford" panose="00000500000000000000" pitchFamily="2" charset="0"/>
                <a:cs typeface="Tahoma"/>
              </a:rPr>
              <a:t>2</a:t>
            </a:r>
            <a:endParaRPr sz="6900" dirty="0">
              <a:latin typeface="Seaford" panose="00000500000000000000" pitchFamily="2" charset="0"/>
              <a:cs typeface="Tahoma"/>
            </a:endParaRPr>
          </a:p>
        </p:txBody>
      </p:sp>
      <p:sp>
        <p:nvSpPr>
          <p:cNvPr id="8" name="object 8"/>
          <p:cNvSpPr/>
          <p:nvPr/>
        </p:nvSpPr>
        <p:spPr>
          <a:xfrm>
            <a:off x="3452703" y="6945476"/>
            <a:ext cx="933450" cy="933450"/>
          </a:xfrm>
          <a:custGeom>
            <a:avLst/>
            <a:gdLst/>
            <a:ahLst/>
            <a:cxnLst/>
            <a:rect l="l" t="t" r="r" b="b"/>
            <a:pathLst>
              <a:path w="933450" h="933450">
                <a:moveTo>
                  <a:pt x="466589" y="933159"/>
                </a:moveTo>
                <a:lnTo>
                  <a:pt x="418875" y="930751"/>
                </a:lnTo>
                <a:lnTo>
                  <a:pt x="372547" y="923681"/>
                </a:lnTo>
                <a:lnTo>
                  <a:pt x="327833" y="912183"/>
                </a:lnTo>
                <a:lnTo>
                  <a:pt x="284966" y="896494"/>
                </a:lnTo>
                <a:lnTo>
                  <a:pt x="244180" y="876846"/>
                </a:lnTo>
                <a:lnTo>
                  <a:pt x="205710" y="853475"/>
                </a:lnTo>
                <a:lnTo>
                  <a:pt x="169791" y="826616"/>
                </a:lnTo>
                <a:lnTo>
                  <a:pt x="136658" y="796502"/>
                </a:lnTo>
                <a:lnTo>
                  <a:pt x="106544" y="763368"/>
                </a:lnTo>
                <a:lnTo>
                  <a:pt x="79684" y="727449"/>
                </a:lnTo>
                <a:lnTo>
                  <a:pt x="56313" y="688979"/>
                </a:lnTo>
                <a:lnTo>
                  <a:pt x="36666" y="648193"/>
                </a:lnTo>
                <a:lnTo>
                  <a:pt x="20976" y="605326"/>
                </a:lnTo>
                <a:lnTo>
                  <a:pt x="9479" y="560611"/>
                </a:lnTo>
                <a:lnTo>
                  <a:pt x="2408" y="514284"/>
                </a:lnTo>
                <a:lnTo>
                  <a:pt x="0" y="466577"/>
                </a:lnTo>
                <a:lnTo>
                  <a:pt x="2408" y="418874"/>
                </a:lnTo>
                <a:lnTo>
                  <a:pt x="9479" y="372547"/>
                </a:lnTo>
                <a:lnTo>
                  <a:pt x="20976" y="327833"/>
                </a:lnTo>
                <a:lnTo>
                  <a:pt x="36666" y="284965"/>
                </a:lnTo>
                <a:lnTo>
                  <a:pt x="56313" y="244180"/>
                </a:lnTo>
                <a:lnTo>
                  <a:pt x="79684" y="205710"/>
                </a:lnTo>
                <a:lnTo>
                  <a:pt x="106544" y="169791"/>
                </a:lnTo>
                <a:lnTo>
                  <a:pt x="136658" y="136658"/>
                </a:lnTo>
                <a:lnTo>
                  <a:pt x="169791" y="106544"/>
                </a:lnTo>
                <a:lnTo>
                  <a:pt x="205710" y="79684"/>
                </a:lnTo>
                <a:lnTo>
                  <a:pt x="244180" y="56313"/>
                </a:lnTo>
                <a:lnTo>
                  <a:pt x="284966" y="36666"/>
                </a:lnTo>
                <a:lnTo>
                  <a:pt x="327833" y="20976"/>
                </a:lnTo>
                <a:lnTo>
                  <a:pt x="372547" y="9479"/>
                </a:lnTo>
                <a:lnTo>
                  <a:pt x="418875" y="2408"/>
                </a:lnTo>
                <a:lnTo>
                  <a:pt x="466580" y="0"/>
                </a:lnTo>
                <a:lnTo>
                  <a:pt x="514285" y="2408"/>
                </a:lnTo>
                <a:lnTo>
                  <a:pt x="560612" y="9479"/>
                </a:lnTo>
                <a:lnTo>
                  <a:pt x="605326" y="20976"/>
                </a:lnTo>
                <a:lnTo>
                  <a:pt x="648194" y="36666"/>
                </a:lnTo>
                <a:lnTo>
                  <a:pt x="688979" y="56313"/>
                </a:lnTo>
                <a:lnTo>
                  <a:pt x="727449" y="79684"/>
                </a:lnTo>
                <a:lnTo>
                  <a:pt x="763368" y="106544"/>
                </a:lnTo>
                <a:lnTo>
                  <a:pt x="796501" y="136658"/>
                </a:lnTo>
                <a:lnTo>
                  <a:pt x="826615" y="169791"/>
                </a:lnTo>
                <a:lnTo>
                  <a:pt x="853475" y="205710"/>
                </a:lnTo>
                <a:lnTo>
                  <a:pt x="876846" y="244180"/>
                </a:lnTo>
                <a:lnTo>
                  <a:pt x="896493" y="284965"/>
                </a:lnTo>
                <a:lnTo>
                  <a:pt x="912183" y="327833"/>
                </a:lnTo>
                <a:lnTo>
                  <a:pt x="923680" y="372547"/>
                </a:lnTo>
                <a:lnTo>
                  <a:pt x="930751" y="418874"/>
                </a:lnTo>
                <a:lnTo>
                  <a:pt x="933159" y="466579"/>
                </a:lnTo>
                <a:lnTo>
                  <a:pt x="930751" y="514284"/>
                </a:lnTo>
                <a:lnTo>
                  <a:pt x="923680" y="560611"/>
                </a:lnTo>
                <a:lnTo>
                  <a:pt x="912183" y="605326"/>
                </a:lnTo>
                <a:lnTo>
                  <a:pt x="896493" y="648193"/>
                </a:lnTo>
                <a:lnTo>
                  <a:pt x="876846" y="688979"/>
                </a:lnTo>
                <a:lnTo>
                  <a:pt x="853475" y="727449"/>
                </a:lnTo>
                <a:lnTo>
                  <a:pt x="826615" y="763368"/>
                </a:lnTo>
                <a:lnTo>
                  <a:pt x="796501" y="796502"/>
                </a:lnTo>
                <a:lnTo>
                  <a:pt x="763368" y="826616"/>
                </a:lnTo>
                <a:lnTo>
                  <a:pt x="727449" y="853475"/>
                </a:lnTo>
                <a:lnTo>
                  <a:pt x="688979" y="876846"/>
                </a:lnTo>
                <a:lnTo>
                  <a:pt x="648194" y="896494"/>
                </a:lnTo>
                <a:lnTo>
                  <a:pt x="605326" y="912183"/>
                </a:lnTo>
                <a:lnTo>
                  <a:pt x="560612" y="923681"/>
                </a:lnTo>
                <a:lnTo>
                  <a:pt x="514285" y="930751"/>
                </a:lnTo>
                <a:lnTo>
                  <a:pt x="466589" y="933159"/>
                </a:lnTo>
                <a:close/>
              </a:path>
            </a:pathLst>
          </a:custGeom>
          <a:solidFill>
            <a:srgbClr val="7B8AF5"/>
          </a:solidFill>
        </p:spPr>
        <p:txBody>
          <a:bodyPr wrap="square" lIns="0" tIns="0" rIns="0" bIns="0" rtlCol="0"/>
          <a:lstStyle/>
          <a:p>
            <a:endParaRPr/>
          </a:p>
        </p:txBody>
      </p:sp>
      <p:sp>
        <p:nvSpPr>
          <p:cNvPr id="9" name="object 9"/>
          <p:cNvSpPr txBox="1"/>
          <p:nvPr/>
        </p:nvSpPr>
        <p:spPr>
          <a:xfrm>
            <a:off x="3680639" y="6852888"/>
            <a:ext cx="476884" cy="1034415"/>
          </a:xfrm>
          <a:prstGeom prst="rect">
            <a:avLst/>
          </a:prstGeom>
        </p:spPr>
        <p:txBody>
          <a:bodyPr vert="horz" wrap="square" lIns="0" tIns="15240" rIns="0" bIns="0" rtlCol="0">
            <a:spAutoFit/>
          </a:bodyPr>
          <a:lstStyle/>
          <a:p>
            <a:pPr marL="12700">
              <a:lnSpc>
                <a:spcPct val="100000"/>
              </a:lnSpc>
              <a:spcBef>
                <a:spcPts val="120"/>
              </a:spcBef>
            </a:pPr>
            <a:r>
              <a:rPr sz="6600" b="1" spc="-725" dirty="0">
                <a:solidFill>
                  <a:srgbClr val="FFFFFF"/>
                </a:solidFill>
                <a:latin typeface="Seaford" panose="00000500000000000000" pitchFamily="2" charset="0"/>
                <a:cs typeface="Tahoma"/>
              </a:rPr>
              <a:t>3</a:t>
            </a:r>
            <a:endParaRPr sz="6600">
              <a:latin typeface="Seaford" panose="00000500000000000000" pitchFamily="2" charset="0"/>
              <a:cs typeface="Tahoma"/>
            </a:endParaRPr>
          </a:p>
        </p:txBody>
      </p:sp>
      <p:sp>
        <p:nvSpPr>
          <p:cNvPr id="10" name="object 10"/>
          <p:cNvSpPr txBox="1"/>
          <p:nvPr/>
        </p:nvSpPr>
        <p:spPr>
          <a:xfrm>
            <a:off x="4849421" y="4665934"/>
            <a:ext cx="12422543" cy="1549399"/>
          </a:xfrm>
          <a:prstGeom prst="rect">
            <a:avLst/>
          </a:prstGeom>
        </p:spPr>
        <p:txBody>
          <a:bodyPr vert="horz" wrap="square" lIns="0" tIns="12065" rIns="0" bIns="0" rtlCol="0">
            <a:spAutoFit/>
          </a:bodyPr>
          <a:lstStyle/>
          <a:p>
            <a:pPr marL="12700" marR="5080" algn="just">
              <a:lnSpc>
                <a:spcPct val="116700"/>
              </a:lnSpc>
              <a:spcBef>
                <a:spcPts val="95"/>
              </a:spcBef>
            </a:pPr>
            <a:r>
              <a:rPr sz="4500" dirty="0">
                <a:solidFill>
                  <a:srgbClr val="1A1A3A"/>
                </a:solidFill>
                <a:latin typeface="Seaford" panose="00000500000000000000" pitchFamily="2" charset="0"/>
                <a:cs typeface="Palemonas" panose="02030603060206020803" pitchFamily="18" charset="0"/>
              </a:rPr>
              <a:t>Mokytis vertinti tekstinę ir vaizdinę informaciją patikimumo aspektu.</a:t>
            </a:r>
            <a:endParaRPr sz="4500" dirty="0">
              <a:latin typeface="Seaford" panose="00000500000000000000" pitchFamily="2" charset="0"/>
              <a:cs typeface="Palemonas" panose="02030603060206020803" pitchFamily="18" charset="0"/>
            </a:endParaRPr>
          </a:p>
        </p:txBody>
      </p:sp>
      <p:sp>
        <p:nvSpPr>
          <p:cNvPr id="11" name="object 11"/>
          <p:cNvSpPr txBox="1"/>
          <p:nvPr/>
        </p:nvSpPr>
        <p:spPr>
          <a:xfrm>
            <a:off x="4838664" y="6956385"/>
            <a:ext cx="12433300" cy="2425700"/>
          </a:xfrm>
          <a:prstGeom prst="rect">
            <a:avLst/>
          </a:prstGeom>
        </p:spPr>
        <p:txBody>
          <a:bodyPr vert="horz" wrap="square" lIns="0" tIns="12065" rIns="0" bIns="0" rtlCol="0">
            <a:spAutoFit/>
          </a:bodyPr>
          <a:lstStyle/>
          <a:p>
            <a:pPr marL="12700" marR="5080" algn="just">
              <a:lnSpc>
                <a:spcPct val="116700"/>
              </a:lnSpc>
              <a:spcBef>
                <a:spcPts val="95"/>
              </a:spcBef>
            </a:pPr>
            <a:r>
              <a:rPr sz="4500" dirty="0">
                <a:solidFill>
                  <a:srgbClr val="1A1A3A"/>
                </a:solidFill>
                <a:latin typeface="Seaford" panose="00000500000000000000" pitchFamily="2" charset="0"/>
                <a:cs typeface="Palemonas" panose="02030603060206020803" pitchFamily="18" charset="0"/>
              </a:rPr>
              <a:t>Lavinti teksto analizės ir pastabumo detalėms įgūdžius,  taip  pat  suprasti  lėtesnio  turinio vartojimo svarbą.</a:t>
            </a:r>
            <a:endParaRPr sz="4500" dirty="0">
              <a:latin typeface="Seaford" panose="00000500000000000000" pitchFamily="2" charset="0"/>
              <a:cs typeface="Palemonas" panose="02030603060206020803" pitchFamily="18" charset="0"/>
            </a:endParaRPr>
          </a:p>
        </p:txBody>
      </p:sp>
      <p:sp>
        <p:nvSpPr>
          <p:cNvPr id="12" name="object 7">
            <a:extLst>
              <a:ext uri="{FF2B5EF4-FFF2-40B4-BE49-F238E27FC236}">
                <a16:creationId xmlns:a16="http://schemas.microsoft.com/office/drawing/2014/main" id="{9C3CFF8B-1244-390F-13AD-E42AA3C5D28A}"/>
              </a:ext>
            </a:extLst>
          </p:cNvPr>
          <p:cNvSpPr txBox="1"/>
          <p:nvPr/>
        </p:nvSpPr>
        <p:spPr>
          <a:xfrm>
            <a:off x="3588385" y="2661179"/>
            <a:ext cx="526415" cy="1465786"/>
          </a:xfrm>
          <a:prstGeom prst="rect">
            <a:avLst/>
          </a:prstGeom>
        </p:spPr>
        <p:txBody>
          <a:bodyPr vert="horz" wrap="square" lIns="0" tIns="445770" rIns="0" bIns="0" rtlCol="0">
            <a:spAutoFit/>
          </a:bodyPr>
          <a:lstStyle/>
          <a:p>
            <a:pPr marL="95250">
              <a:lnSpc>
                <a:spcPct val="100000"/>
              </a:lnSpc>
              <a:spcBef>
                <a:spcPts val="3510"/>
              </a:spcBef>
            </a:pPr>
            <a:r>
              <a:rPr sz="6600" b="1" spc="-1689" dirty="0">
                <a:solidFill>
                  <a:srgbClr val="FFFFFF"/>
                </a:solidFill>
                <a:latin typeface="Seaford" panose="00000500000000000000" pitchFamily="2" charset="0"/>
                <a:cs typeface="Tahoma"/>
              </a:rPr>
              <a:t>1</a:t>
            </a:r>
            <a:endParaRPr sz="6600" dirty="0">
              <a:latin typeface="Seaford" panose="00000500000000000000" pitchFamily="2" charset="0"/>
              <a:cs typeface="Tahoma"/>
            </a:endParaRPr>
          </a:p>
        </p:txBody>
      </p:sp>
      <p:sp>
        <p:nvSpPr>
          <p:cNvPr id="16" name="object 4">
            <a:extLst>
              <a:ext uri="{FF2B5EF4-FFF2-40B4-BE49-F238E27FC236}">
                <a16:creationId xmlns:a16="http://schemas.microsoft.com/office/drawing/2014/main" id="{55D365A3-B638-4680-017A-1171EF3B5C20}"/>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D5C53666-AC6D-51B0-1C7B-15CFECE5B2E8}"/>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3</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50"/>
            <a:ext cx="15993110" cy="2249805"/>
          </a:xfrm>
          <a:custGeom>
            <a:avLst/>
            <a:gdLst/>
            <a:ahLst/>
            <a:cxnLst/>
            <a:rect l="l" t="t" r="r" b="b"/>
            <a:pathLst>
              <a:path w="15993110" h="2249805">
                <a:moveTo>
                  <a:pt x="15049667" y="2249524"/>
                </a:moveTo>
                <a:lnTo>
                  <a:pt x="0" y="2249524"/>
                </a:lnTo>
                <a:lnTo>
                  <a:pt x="0" y="0"/>
                </a:lnTo>
                <a:lnTo>
                  <a:pt x="15049667" y="0"/>
                </a:lnTo>
                <a:lnTo>
                  <a:pt x="15992962" y="1120775"/>
                </a:lnTo>
                <a:lnTo>
                  <a:pt x="15992962" y="1128749"/>
                </a:lnTo>
                <a:lnTo>
                  <a:pt x="15049667" y="2249524"/>
                </a:lnTo>
                <a:close/>
              </a:path>
            </a:pathLst>
          </a:custGeom>
          <a:solidFill>
            <a:srgbClr val="7B8AF5"/>
          </a:solidFill>
        </p:spPr>
        <p:txBody>
          <a:bodyPr wrap="square" lIns="0" tIns="0" rIns="0" bIns="0" rtlCol="0"/>
          <a:lstStyle/>
          <a:p>
            <a:endParaRPr/>
          </a:p>
        </p:txBody>
      </p:sp>
      <p:sp>
        <p:nvSpPr>
          <p:cNvPr id="3" name="object 3"/>
          <p:cNvSpPr/>
          <p:nvPr/>
        </p:nvSpPr>
        <p:spPr>
          <a:xfrm>
            <a:off x="1028700" y="4347416"/>
            <a:ext cx="902335" cy="902335"/>
          </a:xfrm>
          <a:custGeom>
            <a:avLst/>
            <a:gdLst/>
            <a:ahLst/>
            <a:cxnLst/>
            <a:rect l="l" t="t" r="r" b="b"/>
            <a:pathLst>
              <a:path w="902335" h="902335">
                <a:moveTo>
                  <a:pt x="451065" y="902128"/>
                </a:moveTo>
                <a:lnTo>
                  <a:pt x="401915" y="899481"/>
                </a:lnTo>
                <a:lnTo>
                  <a:pt x="354300" y="891724"/>
                </a:lnTo>
                <a:lnTo>
                  <a:pt x="308492" y="879132"/>
                </a:lnTo>
                <a:lnTo>
                  <a:pt x="264768" y="861981"/>
                </a:lnTo>
                <a:lnTo>
                  <a:pt x="223403" y="840544"/>
                </a:lnTo>
                <a:lnTo>
                  <a:pt x="184671" y="815099"/>
                </a:lnTo>
                <a:lnTo>
                  <a:pt x="148848" y="785919"/>
                </a:lnTo>
                <a:lnTo>
                  <a:pt x="116209" y="753279"/>
                </a:lnTo>
                <a:lnTo>
                  <a:pt x="87029" y="717456"/>
                </a:lnTo>
                <a:lnTo>
                  <a:pt x="61583" y="678724"/>
                </a:lnTo>
                <a:lnTo>
                  <a:pt x="40147" y="637359"/>
                </a:lnTo>
                <a:lnTo>
                  <a:pt x="22995" y="593635"/>
                </a:lnTo>
                <a:lnTo>
                  <a:pt x="10403" y="547828"/>
                </a:lnTo>
                <a:lnTo>
                  <a:pt x="2646" y="500212"/>
                </a:lnTo>
                <a:lnTo>
                  <a:pt x="0" y="451062"/>
                </a:lnTo>
                <a:lnTo>
                  <a:pt x="2646" y="401915"/>
                </a:lnTo>
                <a:lnTo>
                  <a:pt x="10403" y="354300"/>
                </a:lnTo>
                <a:lnTo>
                  <a:pt x="22995" y="308492"/>
                </a:lnTo>
                <a:lnTo>
                  <a:pt x="40147" y="264768"/>
                </a:lnTo>
                <a:lnTo>
                  <a:pt x="61583" y="223403"/>
                </a:lnTo>
                <a:lnTo>
                  <a:pt x="87029" y="184671"/>
                </a:lnTo>
                <a:lnTo>
                  <a:pt x="116209" y="148848"/>
                </a:lnTo>
                <a:lnTo>
                  <a:pt x="148848" y="116209"/>
                </a:lnTo>
                <a:lnTo>
                  <a:pt x="184671" y="87029"/>
                </a:lnTo>
                <a:lnTo>
                  <a:pt x="223403" y="61583"/>
                </a:lnTo>
                <a:lnTo>
                  <a:pt x="264768" y="40147"/>
                </a:lnTo>
                <a:lnTo>
                  <a:pt x="308492" y="22995"/>
                </a:lnTo>
                <a:lnTo>
                  <a:pt x="354300" y="10403"/>
                </a:lnTo>
                <a:lnTo>
                  <a:pt x="401915" y="2646"/>
                </a:lnTo>
                <a:lnTo>
                  <a:pt x="451064" y="0"/>
                </a:lnTo>
                <a:lnTo>
                  <a:pt x="500212" y="2646"/>
                </a:lnTo>
                <a:lnTo>
                  <a:pt x="547827" y="10403"/>
                </a:lnTo>
                <a:lnTo>
                  <a:pt x="593635" y="22995"/>
                </a:lnTo>
                <a:lnTo>
                  <a:pt x="637359" y="40147"/>
                </a:lnTo>
                <a:lnTo>
                  <a:pt x="678724" y="61583"/>
                </a:lnTo>
                <a:lnTo>
                  <a:pt x="717456" y="87029"/>
                </a:lnTo>
                <a:lnTo>
                  <a:pt x="753279" y="116209"/>
                </a:lnTo>
                <a:lnTo>
                  <a:pt x="785918" y="148848"/>
                </a:lnTo>
                <a:lnTo>
                  <a:pt x="815099" y="184671"/>
                </a:lnTo>
                <a:lnTo>
                  <a:pt x="840544" y="223403"/>
                </a:lnTo>
                <a:lnTo>
                  <a:pt x="861981" y="264768"/>
                </a:lnTo>
                <a:lnTo>
                  <a:pt x="879132" y="308492"/>
                </a:lnTo>
                <a:lnTo>
                  <a:pt x="891724" y="354300"/>
                </a:lnTo>
                <a:lnTo>
                  <a:pt x="899481" y="401915"/>
                </a:lnTo>
                <a:lnTo>
                  <a:pt x="902128" y="451064"/>
                </a:lnTo>
                <a:lnTo>
                  <a:pt x="899481" y="500212"/>
                </a:lnTo>
                <a:lnTo>
                  <a:pt x="891724" y="547828"/>
                </a:lnTo>
                <a:lnTo>
                  <a:pt x="879132" y="593635"/>
                </a:lnTo>
                <a:lnTo>
                  <a:pt x="861981" y="637359"/>
                </a:lnTo>
                <a:lnTo>
                  <a:pt x="840544" y="678724"/>
                </a:lnTo>
                <a:lnTo>
                  <a:pt x="815099" y="717456"/>
                </a:lnTo>
                <a:lnTo>
                  <a:pt x="785918" y="753279"/>
                </a:lnTo>
                <a:lnTo>
                  <a:pt x="753279" y="785919"/>
                </a:lnTo>
                <a:lnTo>
                  <a:pt x="717456" y="815099"/>
                </a:lnTo>
                <a:lnTo>
                  <a:pt x="678724" y="840544"/>
                </a:lnTo>
                <a:lnTo>
                  <a:pt x="637359" y="861981"/>
                </a:lnTo>
                <a:lnTo>
                  <a:pt x="593635" y="879132"/>
                </a:lnTo>
                <a:lnTo>
                  <a:pt x="547827" y="891724"/>
                </a:lnTo>
                <a:lnTo>
                  <a:pt x="500212" y="899481"/>
                </a:lnTo>
                <a:lnTo>
                  <a:pt x="451065" y="902128"/>
                </a:lnTo>
                <a:close/>
              </a:path>
            </a:pathLst>
          </a:custGeom>
          <a:solidFill>
            <a:srgbClr val="7B8AF5"/>
          </a:solidFill>
        </p:spPr>
        <p:txBody>
          <a:bodyPr wrap="square" lIns="0" tIns="0" rIns="0" bIns="0" rtlCol="0"/>
          <a:lstStyle/>
          <a:p>
            <a:endParaRPr/>
          </a:p>
        </p:txBody>
      </p:sp>
      <p:sp>
        <p:nvSpPr>
          <p:cNvPr id="4" name="object 4"/>
          <p:cNvSpPr/>
          <p:nvPr/>
        </p:nvSpPr>
        <p:spPr>
          <a:xfrm>
            <a:off x="1028700" y="6487527"/>
            <a:ext cx="902335" cy="902335"/>
          </a:xfrm>
          <a:custGeom>
            <a:avLst/>
            <a:gdLst/>
            <a:ahLst/>
            <a:cxnLst/>
            <a:rect l="l" t="t" r="r" b="b"/>
            <a:pathLst>
              <a:path w="902335" h="902334">
                <a:moveTo>
                  <a:pt x="451069" y="902128"/>
                </a:moveTo>
                <a:lnTo>
                  <a:pt x="401915" y="899481"/>
                </a:lnTo>
                <a:lnTo>
                  <a:pt x="354300" y="891724"/>
                </a:lnTo>
                <a:lnTo>
                  <a:pt x="308492" y="879132"/>
                </a:lnTo>
                <a:lnTo>
                  <a:pt x="264768" y="861981"/>
                </a:lnTo>
                <a:lnTo>
                  <a:pt x="223403" y="840544"/>
                </a:lnTo>
                <a:lnTo>
                  <a:pt x="184671" y="815099"/>
                </a:lnTo>
                <a:lnTo>
                  <a:pt x="148848" y="785919"/>
                </a:lnTo>
                <a:lnTo>
                  <a:pt x="116209" y="753279"/>
                </a:lnTo>
                <a:lnTo>
                  <a:pt x="87029" y="717456"/>
                </a:lnTo>
                <a:lnTo>
                  <a:pt x="61583" y="678724"/>
                </a:lnTo>
                <a:lnTo>
                  <a:pt x="40147" y="637359"/>
                </a:lnTo>
                <a:lnTo>
                  <a:pt x="22995" y="593635"/>
                </a:lnTo>
                <a:lnTo>
                  <a:pt x="10403" y="547827"/>
                </a:lnTo>
                <a:lnTo>
                  <a:pt x="2646" y="500212"/>
                </a:lnTo>
                <a:lnTo>
                  <a:pt x="0" y="451061"/>
                </a:lnTo>
                <a:lnTo>
                  <a:pt x="2646" y="401915"/>
                </a:lnTo>
                <a:lnTo>
                  <a:pt x="10403" y="354300"/>
                </a:lnTo>
                <a:lnTo>
                  <a:pt x="22995" y="308492"/>
                </a:lnTo>
                <a:lnTo>
                  <a:pt x="40147" y="264768"/>
                </a:lnTo>
                <a:lnTo>
                  <a:pt x="61583" y="223403"/>
                </a:lnTo>
                <a:lnTo>
                  <a:pt x="87029" y="184671"/>
                </a:lnTo>
                <a:lnTo>
                  <a:pt x="116209" y="148848"/>
                </a:lnTo>
                <a:lnTo>
                  <a:pt x="148848" y="116209"/>
                </a:lnTo>
                <a:lnTo>
                  <a:pt x="184671" y="87029"/>
                </a:lnTo>
                <a:lnTo>
                  <a:pt x="223403" y="61583"/>
                </a:lnTo>
                <a:lnTo>
                  <a:pt x="264768" y="40147"/>
                </a:lnTo>
                <a:lnTo>
                  <a:pt x="308492" y="22995"/>
                </a:lnTo>
                <a:lnTo>
                  <a:pt x="354300" y="10403"/>
                </a:lnTo>
                <a:lnTo>
                  <a:pt x="401915" y="2646"/>
                </a:lnTo>
                <a:lnTo>
                  <a:pt x="451064" y="0"/>
                </a:lnTo>
                <a:lnTo>
                  <a:pt x="500212" y="2646"/>
                </a:lnTo>
                <a:lnTo>
                  <a:pt x="547827" y="10403"/>
                </a:lnTo>
                <a:lnTo>
                  <a:pt x="593635" y="22995"/>
                </a:lnTo>
                <a:lnTo>
                  <a:pt x="637359" y="40147"/>
                </a:lnTo>
                <a:lnTo>
                  <a:pt x="678724" y="61583"/>
                </a:lnTo>
                <a:lnTo>
                  <a:pt x="717456" y="87029"/>
                </a:lnTo>
                <a:lnTo>
                  <a:pt x="753279" y="116209"/>
                </a:lnTo>
                <a:lnTo>
                  <a:pt x="785918" y="148848"/>
                </a:lnTo>
                <a:lnTo>
                  <a:pt x="815099" y="184671"/>
                </a:lnTo>
                <a:lnTo>
                  <a:pt x="840544" y="223403"/>
                </a:lnTo>
                <a:lnTo>
                  <a:pt x="861981" y="264768"/>
                </a:lnTo>
                <a:lnTo>
                  <a:pt x="879132" y="308492"/>
                </a:lnTo>
                <a:lnTo>
                  <a:pt x="891724" y="354300"/>
                </a:lnTo>
                <a:lnTo>
                  <a:pt x="899481" y="401915"/>
                </a:lnTo>
                <a:lnTo>
                  <a:pt x="902128" y="451063"/>
                </a:lnTo>
                <a:lnTo>
                  <a:pt x="899481" y="500212"/>
                </a:lnTo>
                <a:lnTo>
                  <a:pt x="891724" y="547827"/>
                </a:lnTo>
                <a:lnTo>
                  <a:pt x="879132" y="593635"/>
                </a:lnTo>
                <a:lnTo>
                  <a:pt x="861981" y="637359"/>
                </a:lnTo>
                <a:lnTo>
                  <a:pt x="840544" y="678724"/>
                </a:lnTo>
                <a:lnTo>
                  <a:pt x="815099" y="717456"/>
                </a:lnTo>
                <a:lnTo>
                  <a:pt x="785918" y="753279"/>
                </a:lnTo>
                <a:lnTo>
                  <a:pt x="753279" y="785919"/>
                </a:lnTo>
                <a:lnTo>
                  <a:pt x="717456" y="815099"/>
                </a:lnTo>
                <a:lnTo>
                  <a:pt x="678724" y="840544"/>
                </a:lnTo>
                <a:lnTo>
                  <a:pt x="637359" y="861981"/>
                </a:lnTo>
                <a:lnTo>
                  <a:pt x="593635" y="879132"/>
                </a:lnTo>
                <a:lnTo>
                  <a:pt x="547827" y="891724"/>
                </a:lnTo>
                <a:lnTo>
                  <a:pt x="500212" y="899481"/>
                </a:lnTo>
                <a:lnTo>
                  <a:pt x="451069" y="902128"/>
                </a:lnTo>
                <a:close/>
              </a:path>
            </a:pathLst>
          </a:custGeom>
          <a:solidFill>
            <a:srgbClr val="7B8AF5"/>
          </a:solidFill>
        </p:spPr>
        <p:txBody>
          <a:bodyPr wrap="square" lIns="0" tIns="0" rIns="0" bIns="0" rtlCol="0"/>
          <a:lstStyle/>
          <a:p>
            <a:endParaRPr/>
          </a:p>
        </p:txBody>
      </p:sp>
      <p:pic>
        <p:nvPicPr>
          <p:cNvPr id="5" name="object 5"/>
          <p:cNvPicPr/>
          <p:nvPr/>
        </p:nvPicPr>
        <p:blipFill>
          <a:blip r:embed="rId3" cstate="print"/>
          <a:stretch>
            <a:fillRect/>
          </a:stretch>
        </p:blipFill>
        <p:spPr>
          <a:xfrm>
            <a:off x="12812080" y="3791367"/>
            <a:ext cx="5200387" cy="5606145"/>
          </a:xfrm>
          <a:prstGeom prst="rect">
            <a:avLst/>
          </a:prstGeom>
        </p:spPr>
      </p:pic>
      <p:sp>
        <p:nvSpPr>
          <p:cNvPr id="6" name="object 6"/>
          <p:cNvSpPr txBox="1">
            <a:spLocks noGrp="1"/>
          </p:cNvSpPr>
          <p:nvPr>
            <p:ph type="title"/>
          </p:nvPr>
        </p:nvSpPr>
        <p:spPr>
          <a:xfrm>
            <a:off x="1300034" y="1056986"/>
            <a:ext cx="14112240" cy="1611350"/>
          </a:xfrm>
          <a:prstGeom prst="rect">
            <a:avLst/>
          </a:prstGeom>
        </p:spPr>
        <p:txBody>
          <a:bodyPr vert="horz" wrap="square" lIns="0" tIns="528966" rIns="0" bIns="0" rtlCol="0">
            <a:spAutoFit/>
          </a:bodyPr>
          <a:lstStyle/>
          <a:p>
            <a:pPr marL="12700">
              <a:lnSpc>
                <a:spcPct val="100000"/>
              </a:lnSpc>
              <a:spcBef>
                <a:spcPts val="100"/>
              </a:spcBef>
            </a:pPr>
            <a:r>
              <a:rPr sz="7000" dirty="0">
                <a:latin typeface="Biome" panose="020B0503030204020804" pitchFamily="34" charset="0"/>
                <a:cs typeface="Biome" panose="020B0503030204020804" pitchFamily="34" charset="0"/>
              </a:rPr>
              <a:t>KAS</a:t>
            </a:r>
            <a:r>
              <a:rPr sz="7000" spc="385" dirty="0">
                <a:latin typeface="Biome" panose="020B0503030204020804" pitchFamily="34" charset="0"/>
                <a:cs typeface="Biome" panose="020B0503030204020804" pitchFamily="34" charset="0"/>
              </a:rPr>
              <a:t> </a:t>
            </a:r>
            <a:r>
              <a:rPr sz="7000" dirty="0">
                <a:latin typeface="Biome" panose="020B0503030204020804" pitchFamily="34" charset="0"/>
                <a:cs typeface="Biome" panose="020B0503030204020804" pitchFamily="34" charset="0"/>
              </a:rPr>
              <a:t>YRA</a:t>
            </a:r>
            <a:r>
              <a:rPr sz="7000" spc="390" dirty="0">
                <a:latin typeface="Biome" panose="020B0503030204020804" pitchFamily="34" charset="0"/>
                <a:cs typeface="Biome" panose="020B0503030204020804" pitchFamily="34" charset="0"/>
              </a:rPr>
              <a:t> </a:t>
            </a:r>
            <a:r>
              <a:rPr sz="7000" spc="-300" dirty="0">
                <a:latin typeface="Biome" panose="020B0503030204020804" pitchFamily="34" charset="0"/>
                <a:cs typeface="Biome" panose="020B0503030204020804" pitchFamily="34" charset="0"/>
              </a:rPr>
              <a:t>ŠONINIS</a:t>
            </a:r>
            <a:r>
              <a:rPr sz="7000" spc="390" dirty="0">
                <a:latin typeface="Biome" panose="020B0503030204020804" pitchFamily="34" charset="0"/>
                <a:cs typeface="Biome" panose="020B0503030204020804" pitchFamily="34" charset="0"/>
              </a:rPr>
              <a:t> </a:t>
            </a:r>
            <a:r>
              <a:rPr sz="7000" spc="-70" dirty="0">
                <a:latin typeface="Biome" panose="020B0503030204020804" pitchFamily="34" charset="0"/>
                <a:cs typeface="Biome" panose="020B0503030204020804" pitchFamily="34" charset="0"/>
              </a:rPr>
              <a:t>SKAITYMAS?</a:t>
            </a:r>
            <a:endParaRPr sz="7000" dirty="0">
              <a:latin typeface="Biome" panose="020B0503030204020804" pitchFamily="34" charset="0"/>
              <a:cs typeface="Biome" panose="020B0503030204020804" pitchFamily="34" charset="0"/>
            </a:endParaRPr>
          </a:p>
        </p:txBody>
      </p:sp>
      <p:sp>
        <p:nvSpPr>
          <p:cNvPr id="12" name="object 5">
            <a:extLst>
              <a:ext uri="{FF2B5EF4-FFF2-40B4-BE49-F238E27FC236}">
                <a16:creationId xmlns:a16="http://schemas.microsoft.com/office/drawing/2014/main" id="{EDF9579A-5129-129B-31EC-735409B7EF29}"/>
              </a:ext>
            </a:extLst>
          </p:cNvPr>
          <p:cNvSpPr txBox="1"/>
          <p:nvPr/>
        </p:nvSpPr>
        <p:spPr>
          <a:xfrm>
            <a:off x="2389836" y="4094191"/>
            <a:ext cx="9531350" cy="1859483"/>
          </a:xfrm>
          <a:prstGeom prst="rect">
            <a:avLst/>
          </a:prstGeom>
        </p:spPr>
        <p:txBody>
          <a:bodyPr vert="horz" wrap="square" lIns="0" tIns="12700" rIns="0" bIns="0" rtlCol="0">
            <a:spAutoFit/>
          </a:bodyPr>
          <a:lstStyle/>
          <a:p>
            <a:pPr marL="12700" algn="just">
              <a:lnSpc>
                <a:spcPct val="100000"/>
              </a:lnSpc>
              <a:spcBef>
                <a:spcPts val="100"/>
              </a:spcBef>
            </a:pPr>
            <a:r>
              <a:rPr lang="lt-LT" sz="4000" dirty="0">
                <a:solidFill>
                  <a:srgbClr val="1A1A3A"/>
                </a:solidFill>
                <a:latin typeface="Seaford" panose="00000500000000000000" pitchFamily="2" charset="0"/>
                <a:cs typeface="Palemonas" panose="02030603060206020803" pitchFamily="18" charset="0"/>
              </a:rPr>
              <a:t>Informacijos ieškojimas ne tik pačiame šaltinyje, bet ir tyrinėjant kelias perspektyvas ir šaltinius vienu metu.</a:t>
            </a:r>
            <a:endParaRPr sz="4000" dirty="0">
              <a:latin typeface="Seaford" panose="00000500000000000000" pitchFamily="2" charset="0"/>
              <a:cs typeface="Palemonas" panose="02030603060206020803" pitchFamily="18" charset="0"/>
            </a:endParaRPr>
          </a:p>
        </p:txBody>
      </p:sp>
      <p:sp>
        <p:nvSpPr>
          <p:cNvPr id="13" name="object 5">
            <a:extLst>
              <a:ext uri="{FF2B5EF4-FFF2-40B4-BE49-F238E27FC236}">
                <a16:creationId xmlns:a16="http://schemas.microsoft.com/office/drawing/2014/main" id="{A10D56E9-5426-2552-292B-55D67EAC43B7}"/>
              </a:ext>
            </a:extLst>
          </p:cNvPr>
          <p:cNvSpPr txBox="1"/>
          <p:nvPr/>
        </p:nvSpPr>
        <p:spPr>
          <a:xfrm>
            <a:off x="2389836" y="6152343"/>
            <a:ext cx="9531350" cy="2475037"/>
          </a:xfrm>
          <a:prstGeom prst="rect">
            <a:avLst/>
          </a:prstGeom>
        </p:spPr>
        <p:txBody>
          <a:bodyPr vert="horz" wrap="square" lIns="0" tIns="12700" rIns="0" bIns="0" rtlCol="0">
            <a:spAutoFit/>
          </a:bodyPr>
          <a:lstStyle/>
          <a:p>
            <a:pPr marL="12700" algn="just">
              <a:lnSpc>
                <a:spcPct val="100000"/>
              </a:lnSpc>
              <a:spcBef>
                <a:spcPts val="100"/>
              </a:spcBef>
            </a:pPr>
            <a:r>
              <a:rPr lang="lt-LT" sz="4000" dirty="0">
                <a:solidFill>
                  <a:srgbClr val="1A1A3A"/>
                </a:solidFill>
                <a:latin typeface="Seaford" panose="00000500000000000000" pitchFamily="2" charset="0"/>
                <a:cs typeface="Verdana"/>
              </a:rPr>
              <a:t>Strategija, naudojama siekiant išsiaiškinti, ar šaltinis yra patikimas lyginant jame pateiktą informaciją su kituose šaltiniuose pateikiama informacija.</a:t>
            </a:r>
            <a:endParaRPr sz="4000" dirty="0">
              <a:latin typeface="Seaford" panose="00000500000000000000" pitchFamily="2" charset="0"/>
              <a:cs typeface="Verdana"/>
            </a:endParaRPr>
          </a:p>
        </p:txBody>
      </p:sp>
      <p:sp>
        <p:nvSpPr>
          <p:cNvPr id="7" name="object 4">
            <a:extLst>
              <a:ext uri="{FF2B5EF4-FFF2-40B4-BE49-F238E27FC236}">
                <a16:creationId xmlns:a16="http://schemas.microsoft.com/office/drawing/2014/main" id="{445DEC45-F893-697B-F6D5-DBE6FC0C2FC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8" name="TextBox 7">
            <a:extLst>
              <a:ext uri="{FF2B5EF4-FFF2-40B4-BE49-F238E27FC236}">
                <a16:creationId xmlns:a16="http://schemas.microsoft.com/office/drawing/2014/main" id="{FAAFA5AF-7976-7E09-2710-91A86D0EC58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4</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49"/>
            <a:ext cx="15992475" cy="2595245"/>
          </a:xfrm>
          <a:custGeom>
            <a:avLst/>
            <a:gdLst/>
            <a:ahLst/>
            <a:cxnLst/>
            <a:rect l="l" t="t" r="r" b="b"/>
            <a:pathLst>
              <a:path w="15992475" h="2595245">
                <a:moveTo>
                  <a:pt x="15049668" y="2595030"/>
                </a:moveTo>
                <a:lnTo>
                  <a:pt x="0" y="2595030"/>
                </a:lnTo>
                <a:lnTo>
                  <a:pt x="0" y="0"/>
                </a:lnTo>
                <a:lnTo>
                  <a:pt x="15049668" y="0"/>
                </a:lnTo>
                <a:lnTo>
                  <a:pt x="15992384" y="1292125"/>
                </a:lnTo>
                <a:lnTo>
                  <a:pt x="15992384" y="1302905"/>
                </a:lnTo>
                <a:lnTo>
                  <a:pt x="15049668" y="2595030"/>
                </a:lnTo>
                <a:close/>
              </a:path>
            </a:pathLst>
          </a:custGeom>
          <a:solidFill>
            <a:srgbClr val="7B8AF5"/>
          </a:solidFill>
        </p:spPr>
        <p:txBody>
          <a:bodyPr wrap="square" lIns="0" tIns="0" rIns="0" bIns="0" rtlCol="0"/>
          <a:lstStyle/>
          <a:p>
            <a:endParaRPr/>
          </a:p>
        </p:txBody>
      </p:sp>
      <p:sp>
        <p:nvSpPr>
          <p:cNvPr id="3" name="object 3"/>
          <p:cNvSpPr/>
          <p:nvPr/>
        </p:nvSpPr>
        <p:spPr>
          <a:xfrm>
            <a:off x="6396642" y="4416573"/>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4" name="object 4"/>
          <p:cNvSpPr/>
          <p:nvPr/>
        </p:nvSpPr>
        <p:spPr>
          <a:xfrm>
            <a:off x="6396642" y="5623073"/>
            <a:ext cx="716280" cy="716280"/>
          </a:xfrm>
          <a:custGeom>
            <a:avLst/>
            <a:gdLst/>
            <a:ahLst/>
            <a:cxnLst/>
            <a:rect l="l" t="t" r="r" b="b"/>
            <a:pathLst>
              <a:path w="716279" h="716279">
                <a:moveTo>
                  <a:pt x="358090" y="716176"/>
                </a:moveTo>
                <a:lnTo>
                  <a:pt x="309498" y="712907"/>
                </a:lnTo>
                <a:lnTo>
                  <a:pt x="262894" y="703385"/>
                </a:lnTo>
                <a:lnTo>
                  <a:pt x="218704" y="688036"/>
                </a:lnTo>
                <a:lnTo>
                  <a:pt x="177354" y="667287"/>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7"/>
                </a:lnTo>
                <a:lnTo>
                  <a:pt x="497472" y="688036"/>
                </a:lnTo>
                <a:lnTo>
                  <a:pt x="453282" y="703385"/>
                </a:lnTo>
                <a:lnTo>
                  <a:pt x="406679" y="712907"/>
                </a:lnTo>
                <a:lnTo>
                  <a:pt x="358090" y="716176"/>
                </a:lnTo>
                <a:close/>
              </a:path>
            </a:pathLst>
          </a:custGeom>
          <a:solidFill>
            <a:srgbClr val="7B8AF5"/>
          </a:solidFill>
        </p:spPr>
        <p:txBody>
          <a:bodyPr wrap="square" lIns="0" tIns="0" rIns="0" bIns="0" rtlCol="0"/>
          <a:lstStyle/>
          <a:p>
            <a:endParaRPr/>
          </a:p>
        </p:txBody>
      </p:sp>
      <p:sp>
        <p:nvSpPr>
          <p:cNvPr id="5" name="object 5"/>
          <p:cNvSpPr/>
          <p:nvPr/>
        </p:nvSpPr>
        <p:spPr>
          <a:xfrm>
            <a:off x="6396642" y="6941820"/>
            <a:ext cx="716280" cy="716280"/>
          </a:xfrm>
          <a:custGeom>
            <a:avLst/>
            <a:gdLst/>
            <a:ahLst/>
            <a:cxnLst/>
            <a:rect l="l" t="t" r="r" b="b"/>
            <a:pathLst>
              <a:path w="716279" h="716279">
                <a:moveTo>
                  <a:pt x="358090" y="716176"/>
                </a:moveTo>
                <a:lnTo>
                  <a:pt x="309498"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9"/>
                </a:lnTo>
                <a:lnTo>
                  <a:pt x="0" y="358086"/>
                </a:lnTo>
                <a:lnTo>
                  <a:pt x="3268" y="309498"/>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8"/>
                </a:lnTo>
                <a:lnTo>
                  <a:pt x="716176" y="358088"/>
                </a:lnTo>
                <a:lnTo>
                  <a:pt x="712907" y="406679"/>
                </a:lnTo>
                <a:lnTo>
                  <a:pt x="703385" y="453282"/>
                </a:lnTo>
                <a:lnTo>
                  <a:pt x="688036" y="497472"/>
                </a:lnTo>
                <a:lnTo>
                  <a:pt x="667287" y="538822"/>
                </a:lnTo>
                <a:lnTo>
                  <a:pt x="641564" y="576905"/>
                </a:lnTo>
                <a:lnTo>
                  <a:pt x="611295" y="611295"/>
                </a:lnTo>
                <a:lnTo>
                  <a:pt x="576905" y="641564"/>
                </a:lnTo>
                <a:lnTo>
                  <a:pt x="538822" y="667287"/>
                </a:lnTo>
                <a:lnTo>
                  <a:pt x="497472" y="688036"/>
                </a:lnTo>
                <a:lnTo>
                  <a:pt x="453282" y="703385"/>
                </a:lnTo>
                <a:lnTo>
                  <a:pt x="406679" y="712907"/>
                </a:lnTo>
                <a:lnTo>
                  <a:pt x="358090" y="716176"/>
                </a:lnTo>
                <a:close/>
              </a:path>
            </a:pathLst>
          </a:custGeom>
          <a:solidFill>
            <a:srgbClr val="7B8AF5"/>
          </a:solidFill>
        </p:spPr>
        <p:txBody>
          <a:bodyPr wrap="square" lIns="0" tIns="0" rIns="0" bIns="0" rtlCol="0"/>
          <a:lstStyle/>
          <a:p>
            <a:endParaRPr/>
          </a:p>
        </p:txBody>
      </p:sp>
      <p:sp>
        <p:nvSpPr>
          <p:cNvPr id="6" name="object 6"/>
          <p:cNvSpPr/>
          <p:nvPr/>
        </p:nvSpPr>
        <p:spPr>
          <a:xfrm>
            <a:off x="6396642" y="8389620"/>
            <a:ext cx="716280" cy="716280"/>
          </a:xfrm>
          <a:custGeom>
            <a:avLst/>
            <a:gdLst/>
            <a:ahLst/>
            <a:cxnLst/>
            <a:rect l="l" t="t" r="r" b="b"/>
            <a:pathLst>
              <a:path w="716279" h="716279">
                <a:moveTo>
                  <a:pt x="358091" y="716176"/>
                </a:moveTo>
                <a:lnTo>
                  <a:pt x="309498"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9"/>
                </a:lnTo>
                <a:lnTo>
                  <a:pt x="0" y="358086"/>
                </a:lnTo>
                <a:lnTo>
                  <a:pt x="3268" y="309498"/>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8"/>
                </a:lnTo>
                <a:lnTo>
                  <a:pt x="716176" y="358088"/>
                </a:lnTo>
                <a:lnTo>
                  <a:pt x="712907" y="406679"/>
                </a:lnTo>
                <a:lnTo>
                  <a:pt x="703385" y="453282"/>
                </a:lnTo>
                <a:lnTo>
                  <a:pt x="688036" y="497472"/>
                </a:lnTo>
                <a:lnTo>
                  <a:pt x="667287" y="538822"/>
                </a:lnTo>
                <a:lnTo>
                  <a:pt x="641564" y="576905"/>
                </a:lnTo>
                <a:lnTo>
                  <a:pt x="611295" y="611295"/>
                </a:lnTo>
                <a:lnTo>
                  <a:pt x="576905" y="641564"/>
                </a:lnTo>
                <a:lnTo>
                  <a:pt x="538822" y="667287"/>
                </a:lnTo>
                <a:lnTo>
                  <a:pt x="497472" y="688036"/>
                </a:lnTo>
                <a:lnTo>
                  <a:pt x="453282" y="703385"/>
                </a:lnTo>
                <a:lnTo>
                  <a:pt x="406679" y="712907"/>
                </a:lnTo>
                <a:lnTo>
                  <a:pt x="358091" y="716176"/>
                </a:lnTo>
                <a:close/>
              </a:path>
            </a:pathLst>
          </a:custGeom>
          <a:solidFill>
            <a:srgbClr val="7B8AF5"/>
          </a:solidFill>
        </p:spPr>
        <p:txBody>
          <a:bodyPr wrap="square" lIns="0" tIns="0" rIns="0" bIns="0" rtlCol="0"/>
          <a:lstStyle/>
          <a:p>
            <a:endParaRPr/>
          </a:p>
        </p:txBody>
      </p:sp>
      <p:pic>
        <p:nvPicPr>
          <p:cNvPr id="7" name="object 7"/>
          <p:cNvPicPr/>
          <p:nvPr/>
        </p:nvPicPr>
        <p:blipFill>
          <a:blip r:embed="rId3" cstate="print"/>
          <a:stretch>
            <a:fillRect/>
          </a:stretch>
        </p:blipFill>
        <p:spPr>
          <a:xfrm>
            <a:off x="286609" y="4539414"/>
            <a:ext cx="5274041" cy="5529853"/>
          </a:xfrm>
          <a:prstGeom prst="rect">
            <a:avLst/>
          </a:prstGeom>
        </p:spPr>
      </p:pic>
      <p:sp>
        <p:nvSpPr>
          <p:cNvPr id="8" name="object 8"/>
          <p:cNvSpPr txBox="1">
            <a:spLocks noGrp="1"/>
          </p:cNvSpPr>
          <p:nvPr>
            <p:ph type="title"/>
          </p:nvPr>
        </p:nvSpPr>
        <p:spPr>
          <a:xfrm>
            <a:off x="1360006" y="989646"/>
            <a:ext cx="12115800" cy="2330450"/>
          </a:xfrm>
          <a:prstGeom prst="rect">
            <a:avLst/>
          </a:prstGeom>
        </p:spPr>
        <p:txBody>
          <a:bodyPr vert="horz" wrap="square" lIns="0" tIns="12700" rIns="0" bIns="0" rtlCol="0">
            <a:spAutoFit/>
          </a:bodyPr>
          <a:lstStyle/>
          <a:p>
            <a:pPr marL="1395095" marR="5080">
              <a:lnSpc>
                <a:spcPct val="116300"/>
              </a:lnSpc>
              <a:spcBef>
                <a:spcPts val="100"/>
              </a:spcBef>
            </a:pPr>
            <a:r>
              <a:rPr dirty="0">
                <a:latin typeface="Biome" panose="020B0503030204020804" pitchFamily="34" charset="0"/>
                <a:cs typeface="Biome" panose="020B0503030204020804" pitchFamily="34" charset="0"/>
              </a:rPr>
              <a:t>KĄ PADEDA ĮVERTINTI ŠONINIS SKAITYMAS?</a:t>
            </a:r>
          </a:p>
        </p:txBody>
      </p:sp>
      <p:sp>
        <p:nvSpPr>
          <p:cNvPr id="9" name="object 9"/>
          <p:cNvSpPr txBox="1">
            <a:spLocks noGrp="1"/>
          </p:cNvSpPr>
          <p:nvPr>
            <p:ph type="body" idx="1"/>
          </p:nvPr>
        </p:nvSpPr>
        <p:spPr>
          <a:xfrm>
            <a:off x="7417906" y="4153035"/>
            <a:ext cx="10412730" cy="5289590"/>
          </a:xfrm>
          <a:prstGeom prst="rect">
            <a:avLst/>
          </a:prstGeom>
        </p:spPr>
        <p:txBody>
          <a:bodyPr vert="horz" wrap="square" lIns="0" tIns="12065" rIns="0" bIns="0" rtlCol="0">
            <a:spAutoFit/>
          </a:bodyPr>
          <a:lstStyle/>
          <a:p>
            <a:pPr marL="12700" marR="210185" algn="just">
              <a:lnSpc>
                <a:spcPct val="116100"/>
              </a:lnSpc>
              <a:spcBef>
                <a:spcPts val="95"/>
              </a:spcBef>
            </a:pPr>
            <a:r>
              <a:rPr dirty="0">
                <a:latin typeface="Seaford" panose="00000500000000000000" pitchFamily="2" charset="0"/>
              </a:rPr>
              <a:t>Kokia lankomos svetainės kokybė (kiek teisingos informacijos)?</a:t>
            </a:r>
          </a:p>
          <a:p>
            <a:pPr marL="12700" algn="just">
              <a:lnSpc>
                <a:spcPct val="100000"/>
              </a:lnSpc>
              <a:spcBef>
                <a:spcPts val="2360"/>
              </a:spcBef>
            </a:pPr>
            <a:r>
              <a:rPr dirty="0">
                <a:latin typeface="Seaford" panose="00000500000000000000" pitchFamily="2" charset="0"/>
              </a:rPr>
              <a:t>Koks turinys publikuojamas, kaip jį galime suvokti?</a:t>
            </a:r>
          </a:p>
          <a:p>
            <a:pPr marL="12700" algn="just">
              <a:lnSpc>
                <a:spcPct val="100000"/>
              </a:lnSpc>
              <a:spcBef>
                <a:spcPts val="3915"/>
              </a:spcBef>
            </a:pPr>
            <a:r>
              <a:rPr dirty="0">
                <a:latin typeface="Seaford" panose="00000500000000000000" pitchFamily="2" charset="0"/>
              </a:rPr>
              <a:t>Ar svetainė turi </a:t>
            </a:r>
            <a:r>
              <a:rPr dirty="0" err="1">
                <a:latin typeface="Seaford" panose="00000500000000000000" pitchFamily="2" charset="0"/>
              </a:rPr>
              <a:t>redakcinį</a:t>
            </a:r>
            <a:r>
              <a:rPr dirty="0">
                <a:latin typeface="Seaford" panose="00000500000000000000" pitchFamily="2" charset="0"/>
              </a:rPr>
              <a:t> </a:t>
            </a:r>
            <a:r>
              <a:rPr dirty="0" err="1">
                <a:latin typeface="Seaford" panose="00000500000000000000" pitchFamily="2" charset="0"/>
              </a:rPr>
              <a:t>procesą</a:t>
            </a:r>
            <a:r>
              <a:rPr lang="lt-LT" dirty="0">
                <a:latin typeface="Seaford" panose="00000500000000000000" pitchFamily="2" charset="0"/>
              </a:rPr>
              <a:t> (ar yra redaguojama ir peržiūrima)</a:t>
            </a:r>
            <a:r>
              <a:rPr dirty="0">
                <a:latin typeface="Seaford" panose="00000500000000000000" pitchFamily="2" charset="0"/>
              </a:rPr>
              <a:t>?</a:t>
            </a:r>
          </a:p>
          <a:p>
            <a:pPr marL="12700" marR="1672589" algn="just">
              <a:lnSpc>
                <a:spcPct val="116100"/>
              </a:lnSpc>
              <a:spcBef>
                <a:spcPts val="3235"/>
              </a:spcBef>
              <a:tabLst>
                <a:tab pos="883919" algn="l"/>
                <a:tab pos="3014980" algn="l"/>
                <a:tab pos="4097654" algn="l"/>
                <a:tab pos="6652895" algn="l"/>
              </a:tabLst>
            </a:pPr>
            <a:r>
              <a:rPr dirty="0">
                <a:latin typeface="Seaford" panose="00000500000000000000" pitchFamily="2" charset="0"/>
              </a:rPr>
              <a:t>Ar	svetainė	turi	ekspertinę	reputaciją (rodančią faktų teisingumą)?</a:t>
            </a:r>
          </a:p>
        </p:txBody>
      </p:sp>
      <p:sp>
        <p:nvSpPr>
          <p:cNvPr id="10" name="object 4">
            <a:extLst>
              <a:ext uri="{FF2B5EF4-FFF2-40B4-BE49-F238E27FC236}">
                <a16:creationId xmlns:a16="http://schemas.microsoft.com/office/drawing/2014/main" id="{F2599A18-923E-D948-94B9-D36470D8E4AA}"/>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FA02942C-BC74-E4BF-D76F-5C4871FFBCB7}"/>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5</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7700"/>
            <a:ext cx="15993110" cy="2557780"/>
          </a:xfrm>
          <a:custGeom>
            <a:avLst/>
            <a:gdLst/>
            <a:ahLst/>
            <a:cxnLst/>
            <a:rect l="l" t="t" r="r" b="b"/>
            <a:pathLst>
              <a:path w="15993110" h="2557779">
                <a:moveTo>
                  <a:pt x="15049670" y="2557365"/>
                </a:moveTo>
                <a:lnTo>
                  <a:pt x="0" y="2557365"/>
                </a:lnTo>
                <a:lnTo>
                  <a:pt x="0" y="0"/>
                </a:lnTo>
                <a:lnTo>
                  <a:pt x="15049670" y="0"/>
                </a:lnTo>
                <a:lnTo>
                  <a:pt x="15992581" y="1273631"/>
                </a:lnTo>
                <a:lnTo>
                  <a:pt x="15992581" y="1283734"/>
                </a:lnTo>
                <a:lnTo>
                  <a:pt x="15049670" y="2557365"/>
                </a:lnTo>
                <a:close/>
              </a:path>
            </a:pathLst>
          </a:custGeom>
          <a:solidFill>
            <a:srgbClr val="7B8AF5"/>
          </a:solidFill>
        </p:spPr>
        <p:txBody>
          <a:bodyPr wrap="square" lIns="0" tIns="0" rIns="0" bIns="0" rtlCol="0"/>
          <a:lstStyle/>
          <a:p>
            <a:endParaRPr/>
          </a:p>
        </p:txBody>
      </p:sp>
      <p:sp>
        <p:nvSpPr>
          <p:cNvPr id="3" name="object 3"/>
          <p:cNvSpPr txBox="1"/>
          <p:nvPr/>
        </p:nvSpPr>
        <p:spPr>
          <a:xfrm>
            <a:off x="2035216" y="761365"/>
            <a:ext cx="10405110" cy="2330450"/>
          </a:xfrm>
          <a:prstGeom prst="rect">
            <a:avLst/>
          </a:prstGeom>
        </p:spPr>
        <p:txBody>
          <a:bodyPr vert="horz" wrap="square" lIns="0" tIns="174625" rIns="0" bIns="0" rtlCol="0">
            <a:spAutoFit/>
          </a:bodyPr>
          <a:lstStyle/>
          <a:p>
            <a:pPr marL="12700">
              <a:lnSpc>
                <a:spcPct val="100000"/>
              </a:lnSpc>
              <a:spcBef>
                <a:spcPts val="1375"/>
              </a:spcBef>
            </a:pPr>
            <a:r>
              <a:rPr sz="6500" b="1" dirty="0">
                <a:solidFill>
                  <a:srgbClr val="FFFFFF"/>
                </a:solidFill>
                <a:latin typeface="Biome" panose="020B0503030204020804" pitchFamily="34" charset="0"/>
                <a:cs typeface="Biome" panose="020B0503030204020804" pitchFamily="34" charset="0"/>
              </a:rPr>
              <a:t>ŠONINIO SKAITYMO</a:t>
            </a:r>
            <a:endParaRPr sz="6500" dirty="0">
              <a:latin typeface="Biome" panose="020B0503030204020804" pitchFamily="34" charset="0"/>
              <a:cs typeface="Biome" panose="020B0503030204020804" pitchFamily="34" charset="0"/>
            </a:endParaRPr>
          </a:p>
          <a:p>
            <a:pPr marL="12700">
              <a:lnSpc>
                <a:spcPct val="100000"/>
              </a:lnSpc>
              <a:spcBef>
                <a:spcPts val="1275"/>
              </a:spcBef>
            </a:pPr>
            <a:r>
              <a:rPr sz="6500" b="1" dirty="0" err="1">
                <a:solidFill>
                  <a:srgbClr val="FFFFFF"/>
                </a:solidFill>
                <a:latin typeface="Biome" panose="020B0503030204020804" pitchFamily="34" charset="0"/>
                <a:cs typeface="Biome" panose="020B0503030204020804" pitchFamily="34" charset="0"/>
              </a:rPr>
              <a:t>PRITAIKYMO</a:t>
            </a:r>
            <a:r>
              <a:rPr sz="6500" b="1" dirty="0">
                <a:solidFill>
                  <a:srgbClr val="FFFFFF"/>
                </a:solidFill>
                <a:latin typeface="Biome" panose="020B0503030204020804" pitchFamily="34" charset="0"/>
                <a:cs typeface="Biome" panose="020B0503030204020804" pitchFamily="34" charset="0"/>
              </a:rPr>
              <a:t> </a:t>
            </a:r>
            <a:r>
              <a:rPr lang="lt-LT" sz="6500" b="1" dirty="0">
                <a:solidFill>
                  <a:srgbClr val="FFFFFF"/>
                </a:solidFill>
                <a:latin typeface="Biome" panose="020B0503030204020804" pitchFamily="34" charset="0"/>
                <a:cs typeface="Biome" panose="020B0503030204020804" pitchFamily="34" charset="0"/>
              </a:rPr>
              <a:t>BŪDAI</a:t>
            </a:r>
            <a:endParaRPr sz="6500" dirty="0">
              <a:latin typeface="Biome" panose="020B0503030204020804" pitchFamily="34" charset="0"/>
              <a:cs typeface="Biome" panose="020B0503030204020804" pitchFamily="34" charset="0"/>
            </a:endParaRPr>
          </a:p>
        </p:txBody>
      </p:sp>
      <p:sp>
        <p:nvSpPr>
          <p:cNvPr id="6" name="object 4">
            <a:extLst>
              <a:ext uri="{FF2B5EF4-FFF2-40B4-BE49-F238E27FC236}">
                <a16:creationId xmlns:a16="http://schemas.microsoft.com/office/drawing/2014/main" id="{639AC950-82C7-1787-47A3-B1D1EB5D84F7}"/>
              </a:ext>
            </a:extLst>
          </p:cNvPr>
          <p:cNvSpPr/>
          <p:nvPr/>
        </p:nvSpPr>
        <p:spPr>
          <a:xfrm>
            <a:off x="973227" y="4071650"/>
            <a:ext cx="5034887" cy="5034887"/>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25D36283-7DBC-7C58-BF31-6F05661C4C8F}"/>
              </a:ext>
            </a:extLst>
          </p:cNvPr>
          <p:cNvSpPr txBox="1"/>
          <p:nvPr/>
        </p:nvSpPr>
        <p:spPr>
          <a:xfrm>
            <a:off x="1223111" y="5927373"/>
            <a:ext cx="4535117" cy="1323439"/>
          </a:xfrm>
          <a:prstGeom prst="rect">
            <a:avLst/>
          </a:prstGeom>
          <a:noFill/>
        </p:spPr>
        <p:txBody>
          <a:bodyPr wrap="square" rtlCol="0">
            <a:spAutoFit/>
          </a:bodyPr>
          <a:lstStyle/>
          <a:p>
            <a:pPr algn="ctr"/>
            <a:r>
              <a:rPr lang="lt-LT" sz="4000" b="1" dirty="0">
                <a:solidFill>
                  <a:schemeClr val="bg1"/>
                </a:solidFill>
                <a:latin typeface="Seaford" panose="00000500000000000000" pitchFamily="2" charset="0"/>
              </a:rPr>
              <a:t>Profesionaliems faktų tikrintojams</a:t>
            </a:r>
            <a:endParaRPr lang="en-US" sz="4000" b="1" dirty="0">
              <a:solidFill>
                <a:schemeClr val="bg1"/>
              </a:solidFill>
              <a:latin typeface="Seaford" panose="00000500000000000000" pitchFamily="2" charset="0"/>
            </a:endParaRPr>
          </a:p>
        </p:txBody>
      </p:sp>
      <p:sp>
        <p:nvSpPr>
          <p:cNvPr id="8" name="object 4">
            <a:extLst>
              <a:ext uri="{FF2B5EF4-FFF2-40B4-BE49-F238E27FC236}">
                <a16:creationId xmlns:a16="http://schemas.microsoft.com/office/drawing/2014/main" id="{E524D20E-E217-5603-4A86-D7E13AA052D7}"/>
              </a:ext>
            </a:extLst>
          </p:cNvPr>
          <p:cNvSpPr/>
          <p:nvPr/>
        </p:nvSpPr>
        <p:spPr>
          <a:xfrm>
            <a:off x="12440326" y="4071650"/>
            <a:ext cx="5034887" cy="5034887"/>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dirty="0"/>
          </a:p>
        </p:txBody>
      </p:sp>
      <p:sp>
        <p:nvSpPr>
          <p:cNvPr id="5" name="TextBox 4">
            <a:extLst>
              <a:ext uri="{FF2B5EF4-FFF2-40B4-BE49-F238E27FC236}">
                <a16:creationId xmlns:a16="http://schemas.microsoft.com/office/drawing/2014/main" id="{E45BAF6E-86B9-010A-C5E3-3216212D174D}"/>
              </a:ext>
            </a:extLst>
          </p:cNvPr>
          <p:cNvSpPr txBox="1"/>
          <p:nvPr/>
        </p:nvSpPr>
        <p:spPr>
          <a:xfrm>
            <a:off x="12747969" y="6196677"/>
            <a:ext cx="4419600" cy="784830"/>
          </a:xfrm>
          <a:prstGeom prst="rect">
            <a:avLst/>
          </a:prstGeom>
          <a:noFill/>
        </p:spPr>
        <p:txBody>
          <a:bodyPr wrap="square" rtlCol="0">
            <a:spAutoFit/>
          </a:bodyPr>
          <a:lstStyle/>
          <a:p>
            <a:pPr algn="ctr"/>
            <a:r>
              <a:rPr lang="lt-LT" sz="4500" b="1" dirty="0">
                <a:solidFill>
                  <a:schemeClr val="bg1"/>
                </a:solidFill>
                <a:latin typeface="Seaford" panose="00000500000000000000" pitchFamily="2" charset="0"/>
              </a:rPr>
              <a:t>Skaitytojams</a:t>
            </a:r>
            <a:endParaRPr lang="en-US" sz="4500" b="1" dirty="0">
              <a:solidFill>
                <a:schemeClr val="bg1"/>
              </a:solidFill>
              <a:latin typeface="Seaford" panose="00000500000000000000" pitchFamily="2" charset="0"/>
            </a:endParaRPr>
          </a:p>
        </p:txBody>
      </p:sp>
      <p:sp>
        <p:nvSpPr>
          <p:cNvPr id="12" name="TextBox 11">
            <a:extLst>
              <a:ext uri="{FF2B5EF4-FFF2-40B4-BE49-F238E27FC236}">
                <a16:creationId xmlns:a16="http://schemas.microsoft.com/office/drawing/2014/main" id="{EE9E0616-089D-0C46-F437-4541CD9C1DE7}"/>
              </a:ext>
            </a:extLst>
          </p:cNvPr>
          <p:cNvSpPr txBox="1"/>
          <p:nvPr/>
        </p:nvSpPr>
        <p:spPr>
          <a:xfrm>
            <a:off x="6382518" y="4285459"/>
            <a:ext cx="4343400" cy="1323439"/>
          </a:xfrm>
          <a:prstGeom prst="rect">
            <a:avLst/>
          </a:prstGeom>
          <a:noFill/>
        </p:spPr>
        <p:txBody>
          <a:bodyPr wrap="square" rtlCol="0">
            <a:spAutoFit/>
          </a:bodyPr>
          <a:lstStyle/>
          <a:p>
            <a:pPr algn="ctr"/>
            <a:r>
              <a:rPr lang="lt-LT" sz="4000" dirty="0">
                <a:latin typeface="Seaford" panose="00000500000000000000" pitchFamily="2" charset="0"/>
              </a:rPr>
              <a:t>Atidaroma daug naršyklės skirtukų</a:t>
            </a:r>
            <a:endParaRPr lang="en-US" sz="4000" dirty="0">
              <a:latin typeface="Seaford" panose="00000500000000000000" pitchFamily="2" charset="0"/>
            </a:endParaRPr>
          </a:p>
        </p:txBody>
      </p:sp>
      <p:sp>
        <p:nvSpPr>
          <p:cNvPr id="13" name="TextBox 12">
            <a:extLst>
              <a:ext uri="{FF2B5EF4-FFF2-40B4-BE49-F238E27FC236}">
                <a16:creationId xmlns:a16="http://schemas.microsoft.com/office/drawing/2014/main" id="{7468BD2D-62EB-3AEC-62EE-FA41E47D5025}"/>
              </a:ext>
            </a:extLst>
          </p:cNvPr>
          <p:cNvSpPr txBox="1"/>
          <p:nvPr/>
        </p:nvSpPr>
        <p:spPr>
          <a:xfrm>
            <a:off x="7599330" y="6209905"/>
            <a:ext cx="4343400" cy="1323439"/>
          </a:xfrm>
          <a:prstGeom prst="rect">
            <a:avLst/>
          </a:prstGeom>
          <a:noFill/>
        </p:spPr>
        <p:txBody>
          <a:bodyPr wrap="square" rtlCol="0">
            <a:spAutoFit/>
          </a:bodyPr>
          <a:lstStyle/>
          <a:p>
            <a:pPr algn="ctr"/>
            <a:r>
              <a:rPr lang="lt-LT" sz="4000" dirty="0">
                <a:latin typeface="Seaford" panose="00000500000000000000" pitchFamily="2" charset="0"/>
              </a:rPr>
              <a:t>Jungiama įvairi informacija</a:t>
            </a:r>
            <a:endParaRPr lang="en-US" sz="4000" dirty="0">
              <a:latin typeface="Seaford" panose="00000500000000000000" pitchFamily="2" charset="0"/>
            </a:endParaRPr>
          </a:p>
        </p:txBody>
      </p:sp>
      <p:sp>
        <p:nvSpPr>
          <p:cNvPr id="14" name="TextBox 13">
            <a:extLst>
              <a:ext uri="{FF2B5EF4-FFF2-40B4-BE49-F238E27FC236}">
                <a16:creationId xmlns:a16="http://schemas.microsoft.com/office/drawing/2014/main" id="{9E3023CC-5A1C-52FA-4389-EC2220B475DF}"/>
              </a:ext>
            </a:extLst>
          </p:cNvPr>
          <p:cNvSpPr txBox="1"/>
          <p:nvPr/>
        </p:nvSpPr>
        <p:spPr>
          <a:xfrm>
            <a:off x="6505710" y="8134351"/>
            <a:ext cx="4343400" cy="1323439"/>
          </a:xfrm>
          <a:prstGeom prst="rect">
            <a:avLst/>
          </a:prstGeom>
          <a:noFill/>
        </p:spPr>
        <p:txBody>
          <a:bodyPr wrap="square" rtlCol="0">
            <a:spAutoFit/>
          </a:bodyPr>
          <a:lstStyle/>
          <a:p>
            <a:pPr algn="ctr"/>
            <a:r>
              <a:rPr lang="lt-LT" sz="4000" dirty="0">
                <a:latin typeface="Seaford" panose="00000500000000000000" pitchFamily="2" charset="0"/>
              </a:rPr>
              <a:t>Lyginami skirtingi šaltiniai</a:t>
            </a:r>
            <a:endParaRPr lang="en-US" sz="4000" dirty="0">
              <a:latin typeface="Seaford" panose="00000500000000000000" pitchFamily="2" charset="0"/>
            </a:endParaRPr>
          </a:p>
        </p:txBody>
      </p:sp>
      <p:sp>
        <p:nvSpPr>
          <p:cNvPr id="4" name="object 4">
            <a:extLst>
              <a:ext uri="{FF2B5EF4-FFF2-40B4-BE49-F238E27FC236}">
                <a16:creationId xmlns:a16="http://schemas.microsoft.com/office/drawing/2014/main" id="{6F50ABFA-A0AC-CFD7-AA26-DD503D32D9DD}"/>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0E89E723-2D2A-2C1B-A5E0-08D412CC96BD}"/>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6</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399286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984365" y="969029"/>
            <a:ext cx="9904740" cy="1092200"/>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DARBAS SU GRUPE</a:t>
            </a:r>
            <a:endParaRPr sz="7000" dirty="0">
              <a:latin typeface="Biome" panose="020B0503030204020804" pitchFamily="34" charset="0"/>
              <a:cs typeface="Biome" panose="020B0503030204020804" pitchFamily="34" charset="0"/>
            </a:endParaRPr>
          </a:p>
        </p:txBody>
      </p:sp>
      <p:sp>
        <p:nvSpPr>
          <p:cNvPr id="13" name="TextBox 12">
            <a:extLst>
              <a:ext uri="{FF2B5EF4-FFF2-40B4-BE49-F238E27FC236}">
                <a16:creationId xmlns:a16="http://schemas.microsoft.com/office/drawing/2014/main" id="{13EE410B-3A9A-A478-6356-ED697FE056FC}"/>
              </a:ext>
            </a:extLst>
          </p:cNvPr>
          <p:cNvSpPr txBox="1"/>
          <p:nvPr/>
        </p:nvSpPr>
        <p:spPr>
          <a:xfrm>
            <a:off x="1984365" y="3083659"/>
            <a:ext cx="13525828" cy="1477328"/>
          </a:xfrm>
          <a:prstGeom prst="rect">
            <a:avLst/>
          </a:prstGeom>
          <a:noFill/>
        </p:spPr>
        <p:txBody>
          <a:bodyPr wrap="square" rtlCol="0">
            <a:spAutoFit/>
          </a:bodyPr>
          <a:lstStyle/>
          <a:p>
            <a:pPr algn="just"/>
            <a:r>
              <a:rPr lang="lt-LT" sz="4500" dirty="0">
                <a:latin typeface="Seaford" panose="00000500000000000000" pitchFamily="2" charset="0"/>
              </a:rPr>
              <a:t>Remiantis pateiktu dezinformacijos pavyzdžiu ir visais prieinamais atviraisiais šaltiniais išsiaiškinti: </a:t>
            </a:r>
            <a:endParaRPr lang="en-US" sz="4500" dirty="0">
              <a:latin typeface="Seaford" panose="00000500000000000000" pitchFamily="2" charset="0"/>
            </a:endParaRPr>
          </a:p>
        </p:txBody>
      </p:sp>
      <p:sp>
        <p:nvSpPr>
          <p:cNvPr id="14" name="object 3">
            <a:extLst>
              <a:ext uri="{FF2B5EF4-FFF2-40B4-BE49-F238E27FC236}">
                <a16:creationId xmlns:a16="http://schemas.microsoft.com/office/drawing/2014/main" id="{AB2B8451-10FA-7DD1-EAF7-945AF658C643}"/>
              </a:ext>
            </a:extLst>
          </p:cNvPr>
          <p:cNvSpPr/>
          <p:nvPr/>
        </p:nvSpPr>
        <p:spPr>
          <a:xfrm>
            <a:off x="2743200" y="5087719"/>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5" name="TextBox 14">
            <a:extLst>
              <a:ext uri="{FF2B5EF4-FFF2-40B4-BE49-F238E27FC236}">
                <a16:creationId xmlns:a16="http://schemas.microsoft.com/office/drawing/2014/main" id="{D0E6B15F-65D8-2EAA-F946-A630D167599D}"/>
              </a:ext>
            </a:extLst>
          </p:cNvPr>
          <p:cNvSpPr txBox="1"/>
          <p:nvPr/>
        </p:nvSpPr>
        <p:spPr>
          <a:xfrm>
            <a:off x="3810000" y="4853404"/>
            <a:ext cx="11734800" cy="1323439"/>
          </a:xfrm>
          <a:prstGeom prst="rect">
            <a:avLst/>
          </a:prstGeom>
          <a:noFill/>
        </p:spPr>
        <p:txBody>
          <a:bodyPr wrap="square" rtlCol="0">
            <a:spAutoFit/>
          </a:bodyPr>
          <a:lstStyle/>
          <a:p>
            <a:pPr algn="just"/>
            <a:r>
              <a:rPr lang="lt-LT" sz="4000" dirty="0">
                <a:latin typeface="Seaford" panose="00000500000000000000" pitchFamily="2" charset="0"/>
              </a:rPr>
              <a:t>kuo daugiau informacijos apie interneto svetainę, kurioje buvo patalpintas pateiktas pavyzdys,</a:t>
            </a:r>
            <a:endParaRPr lang="en-US" sz="4000" dirty="0">
              <a:latin typeface="Seaford" panose="00000500000000000000" pitchFamily="2" charset="0"/>
            </a:endParaRPr>
          </a:p>
        </p:txBody>
      </p:sp>
      <p:sp>
        <p:nvSpPr>
          <p:cNvPr id="16" name="object 3">
            <a:extLst>
              <a:ext uri="{FF2B5EF4-FFF2-40B4-BE49-F238E27FC236}">
                <a16:creationId xmlns:a16="http://schemas.microsoft.com/office/drawing/2014/main" id="{990E838F-FAE3-427D-3E38-D51A96A1F97B}"/>
              </a:ext>
            </a:extLst>
          </p:cNvPr>
          <p:cNvSpPr/>
          <p:nvPr/>
        </p:nvSpPr>
        <p:spPr>
          <a:xfrm>
            <a:off x="2743200" y="6284059"/>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89097531-45D0-B296-EC53-C782836DB485}"/>
              </a:ext>
            </a:extLst>
          </p:cNvPr>
          <p:cNvSpPr txBox="1"/>
          <p:nvPr/>
        </p:nvSpPr>
        <p:spPr>
          <a:xfrm>
            <a:off x="3810000" y="6284059"/>
            <a:ext cx="11734800" cy="707886"/>
          </a:xfrm>
          <a:prstGeom prst="rect">
            <a:avLst/>
          </a:prstGeom>
          <a:noFill/>
        </p:spPr>
        <p:txBody>
          <a:bodyPr wrap="square" rtlCol="0">
            <a:spAutoFit/>
          </a:bodyPr>
          <a:lstStyle/>
          <a:p>
            <a:pPr algn="just"/>
            <a:r>
              <a:rPr lang="lt-LT" sz="4000" dirty="0">
                <a:latin typeface="Seaford" panose="00000500000000000000" pitchFamily="2" charset="0"/>
              </a:rPr>
              <a:t>apie straipsnio ar žinutės autorių,</a:t>
            </a:r>
            <a:endParaRPr lang="en-US" sz="4000" dirty="0">
              <a:latin typeface="Seaford" panose="00000500000000000000" pitchFamily="2" charset="0"/>
            </a:endParaRPr>
          </a:p>
        </p:txBody>
      </p:sp>
      <p:sp>
        <p:nvSpPr>
          <p:cNvPr id="18" name="object 3">
            <a:extLst>
              <a:ext uri="{FF2B5EF4-FFF2-40B4-BE49-F238E27FC236}">
                <a16:creationId xmlns:a16="http://schemas.microsoft.com/office/drawing/2014/main" id="{33EF5673-2BC8-0888-24C0-7BBA9DD339A4}"/>
              </a:ext>
            </a:extLst>
          </p:cNvPr>
          <p:cNvSpPr/>
          <p:nvPr/>
        </p:nvSpPr>
        <p:spPr>
          <a:xfrm>
            <a:off x="2743200" y="7198459"/>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9" name="TextBox 18">
            <a:extLst>
              <a:ext uri="{FF2B5EF4-FFF2-40B4-BE49-F238E27FC236}">
                <a16:creationId xmlns:a16="http://schemas.microsoft.com/office/drawing/2014/main" id="{FA58544F-23D9-5F0E-9FD3-C809EF248DC9}"/>
              </a:ext>
            </a:extLst>
          </p:cNvPr>
          <p:cNvSpPr txBox="1"/>
          <p:nvPr/>
        </p:nvSpPr>
        <p:spPr>
          <a:xfrm>
            <a:off x="3810000" y="7198459"/>
            <a:ext cx="11734800" cy="1323439"/>
          </a:xfrm>
          <a:prstGeom prst="rect">
            <a:avLst/>
          </a:prstGeom>
          <a:noFill/>
        </p:spPr>
        <p:txBody>
          <a:bodyPr wrap="square" rtlCol="0">
            <a:spAutoFit/>
          </a:bodyPr>
          <a:lstStyle/>
          <a:p>
            <a:pPr algn="just"/>
            <a:r>
              <a:rPr lang="lt-LT" sz="4000" dirty="0">
                <a:latin typeface="Seaford" panose="00000500000000000000" pitchFamily="2" charset="0"/>
              </a:rPr>
              <a:t>identifikuoti, kokia informacija pateiktame pavyzdyje teisinga, o kokia – ne,</a:t>
            </a:r>
            <a:endParaRPr lang="en-US" sz="4000" dirty="0">
              <a:latin typeface="Seaford" panose="00000500000000000000" pitchFamily="2" charset="0"/>
            </a:endParaRPr>
          </a:p>
        </p:txBody>
      </p:sp>
      <p:sp>
        <p:nvSpPr>
          <p:cNvPr id="20" name="object 3">
            <a:extLst>
              <a:ext uri="{FF2B5EF4-FFF2-40B4-BE49-F238E27FC236}">
                <a16:creationId xmlns:a16="http://schemas.microsoft.com/office/drawing/2014/main" id="{4AB64EB0-4D0C-C6B5-21D9-0F43063DBA79}"/>
              </a:ext>
            </a:extLst>
          </p:cNvPr>
          <p:cNvSpPr/>
          <p:nvPr/>
        </p:nvSpPr>
        <p:spPr>
          <a:xfrm>
            <a:off x="2731453" y="8694420"/>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21" name="TextBox 20">
            <a:extLst>
              <a:ext uri="{FF2B5EF4-FFF2-40B4-BE49-F238E27FC236}">
                <a16:creationId xmlns:a16="http://schemas.microsoft.com/office/drawing/2014/main" id="{3F85FBBD-F01B-14E9-8F58-9AE9BE03C709}"/>
              </a:ext>
            </a:extLst>
          </p:cNvPr>
          <p:cNvSpPr txBox="1"/>
          <p:nvPr/>
        </p:nvSpPr>
        <p:spPr>
          <a:xfrm>
            <a:off x="3798253" y="8700373"/>
            <a:ext cx="11734800" cy="707886"/>
          </a:xfrm>
          <a:prstGeom prst="rect">
            <a:avLst/>
          </a:prstGeom>
          <a:noFill/>
        </p:spPr>
        <p:txBody>
          <a:bodyPr wrap="square" rtlCol="0">
            <a:spAutoFit/>
          </a:bodyPr>
          <a:lstStyle/>
          <a:p>
            <a:pPr algn="just"/>
            <a:r>
              <a:rPr lang="lt-LT" sz="4000" dirty="0">
                <a:latin typeface="Seaford" panose="00000500000000000000" pitchFamily="2" charset="0"/>
              </a:rPr>
              <a:t>įvertinti pateiktą pavyzdį patikimumo aspektu.</a:t>
            </a:r>
            <a:endParaRPr lang="en-US" sz="4000" dirty="0">
              <a:latin typeface="Seaford" panose="00000500000000000000" pitchFamily="2" charset="0"/>
            </a:endParaRPr>
          </a:p>
        </p:txBody>
      </p:sp>
      <p:sp>
        <p:nvSpPr>
          <p:cNvPr id="4" name="object 4">
            <a:extLst>
              <a:ext uri="{FF2B5EF4-FFF2-40B4-BE49-F238E27FC236}">
                <a16:creationId xmlns:a16="http://schemas.microsoft.com/office/drawing/2014/main" id="{D145AE4C-C570-43E9-5DB3-FC10A731FBC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6140ACA6-0F63-7CCE-506C-54FFAC0CEE42}"/>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7</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2472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62306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838200" y="969029"/>
            <a:ext cx="16001999" cy="1013098"/>
          </a:xfrm>
          <a:prstGeom prst="rect">
            <a:avLst/>
          </a:prstGeom>
        </p:spPr>
        <p:txBody>
          <a:bodyPr vert="horz" wrap="square" lIns="0" tIns="12700" rIns="0" bIns="0" rtlCol="0">
            <a:spAutoFit/>
          </a:bodyPr>
          <a:lstStyle/>
          <a:p>
            <a:pPr marL="12700">
              <a:lnSpc>
                <a:spcPct val="100000"/>
              </a:lnSpc>
              <a:spcBef>
                <a:spcPts val="100"/>
              </a:spcBef>
            </a:pPr>
            <a:r>
              <a:rPr lang="lt-LT" dirty="0">
                <a:latin typeface="Biome" panose="020B0503030204020804" pitchFamily="34" charset="0"/>
                <a:cs typeface="Biome" panose="020B0503030204020804" pitchFamily="34" charset="0"/>
              </a:rPr>
              <a:t>DEZINFORMACIJOS PAVYZDŽIAI (1)</a:t>
            </a:r>
            <a:endParaRPr dirty="0">
              <a:latin typeface="Biome" panose="020B0503030204020804" pitchFamily="34" charset="0"/>
              <a:cs typeface="Biome" panose="020B0503030204020804" pitchFamily="34" charset="0"/>
            </a:endParaRPr>
          </a:p>
        </p:txBody>
      </p:sp>
      <p:pic>
        <p:nvPicPr>
          <p:cNvPr id="9" name="Picture 8">
            <a:hlinkClick r:id="rId3"/>
            <a:extLst>
              <a:ext uri="{FF2B5EF4-FFF2-40B4-BE49-F238E27FC236}">
                <a16:creationId xmlns:a16="http://schemas.microsoft.com/office/drawing/2014/main" id="{27FC6BDB-CEBE-2E6C-696C-4D50436558EF}"/>
              </a:ext>
            </a:extLst>
          </p:cNvPr>
          <p:cNvPicPr>
            <a:picLocks noChangeAspect="1"/>
          </p:cNvPicPr>
          <p:nvPr/>
        </p:nvPicPr>
        <p:blipFill rotWithShape="1">
          <a:blip r:embed="rId4"/>
          <a:srcRect t="17837" r="58730" b="19732"/>
          <a:stretch/>
        </p:blipFill>
        <p:spPr>
          <a:xfrm>
            <a:off x="1219200" y="3009900"/>
            <a:ext cx="5257800" cy="2831123"/>
          </a:xfrm>
          <a:prstGeom prst="rect">
            <a:avLst/>
          </a:prstGeom>
        </p:spPr>
      </p:pic>
      <p:pic>
        <p:nvPicPr>
          <p:cNvPr id="10" name="Picture 9">
            <a:hlinkClick r:id="rId3"/>
            <a:extLst>
              <a:ext uri="{FF2B5EF4-FFF2-40B4-BE49-F238E27FC236}">
                <a16:creationId xmlns:a16="http://schemas.microsoft.com/office/drawing/2014/main" id="{DB741B04-C8AE-4E44-88FF-BE809767AD7B}"/>
              </a:ext>
            </a:extLst>
          </p:cNvPr>
          <p:cNvPicPr>
            <a:picLocks noChangeAspect="1"/>
          </p:cNvPicPr>
          <p:nvPr/>
        </p:nvPicPr>
        <p:blipFill rotWithShape="1">
          <a:blip r:embed="rId4"/>
          <a:srcRect l="45238"/>
          <a:stretch/>
        </p:blipFill>
        <p:spPr>
          <a:xfrm>
            <a:off x="1219200" y="5829300"/>
            <a:ext cx="5257800" cy="3417520"/>
          </a:xfrm>
          <a:prstGeom prst="rect">
            <a:avLst/>
          </a:prstGeom>
        </p:spPr>
      </p:pic>
      <p:pic>
        <p:nvPicPr>
          <p:cNvPr id="22" name="Picture 21">
            <a:extLst>
              <a:ext uri="{FF2B5EF4-FFF2-40B4-BE49-F238E27FC236}">
                <a16:creationId xmlns:a16="http://schemas.microsoft.com/office/drawing/2014/main" id="{B9F252E9-9B84-8361-3AEC-D71180C83904}"/>
              </a:ext>
            </a:extLst>
          </p:cNvPr>
          <p:cNvPicPr>
            <a:picLocks noChangeAspect="1"/>
          </p:cNvPicPr>
          <p:nvPr/>
        </p:nvPicPr>
        <p:blipFill>
          <a:blip r:embed="rId5"/>
          <a:stretch>
            <a:fillRect/>
          </a:stretch>
        </p:blipFill>
        <p:spPr>
          <a:xfrm>
            <a:off x="7292813" y="3771900"/>
            <a:ext cx="9852187" cy="2273581"/>
          </a:xfrm>
          <a:prstGeom prst="rect">
            <a:avLst/>
          </a:prstGeom>
        </p:spPr>
      </p:pic>
      <p:pic>
        <p:nvPicPr>
          <p:cNvPr id="24" name="Picture 23">
            <a:extLst>
              <a:ext uri="{FF2B5EF4-FFF2-40B4-BE49-F238E27FC236}">
                <a16:creationId xmlns:a16="http://schemas.microsoft.com/office/drawing/2014/main" id="{0003C493-DB85-90EE-A944-EA53EC64D9F5}"/>
              </a:ext>
            </a:extLst>
          </p:cNvPr>
          <p:cNvPicPr>
            <a:picLocks noChangeAspect="1"/>
          </p:cNvPicPr>
          <p:nvPr/>
        </p:nvPicPr>
        <p:blipFill>
          <a:blip r:embed="rId6"/>
          <a:stretch>
            <a:fillRect/>
          </a:stretch>
        </p:blipFill>
        <p:spPr>
          <a:xfrm>
            <a:off x="7230596" y="6286153"/>
            <a:ext cx="9852187" cy="2356852"/>
          </a:xfrm>
          <a:prstGeom prst="rect">
            <a:avLst/>
          </a:prstGeom>
        </p:spPr>
      </p:pic>
      <p:sp>
        <p:nvSpPr>
          <p:cNvPr id="4" name="object 4">
            <a:extLst>
              <a:ext uri="{FF2B5EF4-FFF2-40B4-BE49-F238E27FC236}">
                <a16:creationId xmlns:a16="http://schemas.microsoft.com/office/drawing/2014/main" id="{0DA47BA3-EE28-6566-A604-35781C6EE539}"/>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0CC1452F-BCC2-845B-895C-EE81CD75DD4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8</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6" name="TextBox 5">
            <a:extLst>
              <a:ext uri="{FF2B5EF4-FFF2-40B4-BE49-F238E27FC236}">
                <a16:creationId xmlns:a16="http://schemas.microsoft.com/office/drawing/2014/main" id="{6FACC3F0-2BCD-9341-29CE-910D9E3D270E}"/>
              </a:ext>
            </a:extLst>
          </p:cNvPr>
          <p:cNvSpPr txBox="1"/>
          <p:nvPr/>
        </p:nvSpPr>
        <p:spPr>
          <a:xfrm>
            <a:off x="13232379" y="8732052"/>
            <a:ext cx="4343400" cy="400110"/>
          </a:xfrm>
          <a:prstGeom prst="rect">
            <a:avLst/>
          </a:prstGeom>
          <a:noFill/>
        </p:spPr>
        <p:txBody>
          <a:bodyPr wrap="square" rtlCol="0">
            <a:spAutoFit/>
          </a:bodyPr>
          <a:lstStyle/>
          <a:p>
            <a:pPr algn="ctr"/>
            <a:r>
              <a:rPr lang="lt-LT" sz="2000" dirty="0">
                <a:latin typeface="Seaford" panose="00000500000000000000" pitchFamily="2" charset="0"/>
                <a:hlinkClick r:id="rId3"/>
              </a:rPr>
              <a:t>Minfo.lt, 2023</a:t>
            </a:r>
            <a:endParaRPr lang="en-US" sz="2000" dirty="0">
              <a:latin typeface="Seaford" panose="00000500000000000000" pitchFamily="2" charset="0"/>
            </a:endParaRPr>
          </a:p>
        </p:txBody>
      </p:sp>
    </p:spTree>
    <p:extLst>
      <p:ext uri="{BB962C8B-B14F-4D97-AF65-F5344CB8AC3E}">
        <p14:creationId xmlns:p14="http://schemas.microsoft.com/office/powerpoint/2010/main" val="301824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91540"/>
            <a:ext cx="162306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838200" y="1289069"/>
            <a:ext cx="16001999" cy="1013098"/>
          </a:xfrm>
          <a:prstGeom prst="rect">
            <a:avLst/>
          </a:prstGeom>
        </p:spPr>
        <p:txBody>
          <a:bodyPr vert="horz" wrap="square" lIns="0" tIns="12700" rIns="0" bIns="0" rtlCol="0">
            <a:spAutoFit/>
          </a:bodyPr>
          <a:lstStyle/>
          <a:p>
            <a:pPr marL="12700">
              <a:lnSpc>
                <a:spcPct val="100000"/>
              </a:lnSpc>
              <a:spcBef>
                <a:spcPts val="100"/>
              </a:spcBef>
            </a:pPr>
            <a:r>
              <a:rPr lang="lt-LT" dirty="0">
                <a:latin typeface="Biome" panose="020B0503030204020804" pitchFamily="34" charset="0"/>
                <a:cs typeface="Biome" panose="020B0503030204020804" pitchFamily="34" charset="0"/>
              </a:rPr>
              <a:t>DEZINFORMACIJOS PAVYZDŽIAI (2)</a:t>
            </a:r>
            <a:endParaRPr dirty="0">
              <a:latin typeface="Biome" panose="020B0503030204020804" pitchFamily="34" charset="0"/>
              <a:cs typeface="Biome" panose="020B0503030204020804" pitchFamily="34" charset="0"/>
            </a:endParaRPr>
          </a:p>
        </p:txBody>
      </p:sp>
      <p:pic>
        <p:nvPicPr>
          <p:cNvPr id="7" name="Picture 6">
            <a:hlinkClick r:id="rId3"/>
            <a:extLst>
              <a:ext uri="{FF2B5EF4-FFF2-40B4-BE49-F238E27FC236}">
                <a16:creationId xmlns:a16="http://schemas.microsoft.com/office/drawing/2014/main" id="{A6436957-3D92-6274-5936-0DABDFFB395A}"/>
              </a:ext>
            </a:extLst>
          </p:cNvPr>
          <p:cNvPicPr>
            <a:picLocks noChangeAspect="1"/>
          </p:cNvPicPr>
          <p:nvPr/>
        </p:nvPicPr>
        <p:blipFill>
          <a:blip r:embed="rId4"/>
          <a:stretch>
            <a:fillRect/>
          </a:stretch>
        </p:blipFill>
        <p:spPr>
          <a:xfrm>
            <a:off x="838200" y="3619162"/>
            <a:ext cx="5763376" cy="5181938"/>
          </a:xfrm>
          <a:prstGeom prst="rect">
            <a:avLst/>
          </a:prstGeom>
        </p:spPr>
      </p:pic>
      <p:pic>
        <p:nvPicPr>
          <p:cNvPr id="6" name="Picture 5">
            <a:extLst>
              <a:ext uri="{FF2B5EF4-FFF2-40B4-BE49-F238E27FC236}">
                <a16:creationId xmlns:a16="http://schemas.microsoft.com/office/drawing/2014/main" id="{972818FF-DF40-BED8-ACE0-AA4C6A8D609D}"/>
              </a:ext>
            </a:extLst>
          </p:cNvPr>
          <p:cNvPicPr>
            <a:picLocks noChangeAspect="1"/>
          </p:cNvPicPr>
          <p:nvPr/>
        </p:nvPicPr>
        <p:blipFill>
          <a:blip r:embed="rId5"/>
          <a:stretch>
            <a:fillRect/>
          </a:stretch>
        </p:blipFill>
        <p:spPr>
          <a:xfrm>
            <a:off x="6934200" y="3619162"/>
            <a:ext cx="10276653" cy="1157343"/>
          </a:xfrm>
          <a:prstGeom prst="rect">
            <a:avLst/>
          </a:prstGeom>
        </p:spPr>
      </p:pic>
      <p:pic>
        <p:nvPicPr>
          <p:cNvPr id="9" name="Picture 8">
            <a:extLst>
              <a:ext uri="{FF2B5EF4-FFF2-40B4-BE49-F238E27FC236}">
                <a16:creationId xmlns:a16="http://schemas.microsoft.com/office/drawing/2014/main" id="{1D755F9A-9B31-585B-49AC-E99D787FFE81}"/>
              </a:ext>
            </a:extLst>
          </p:cNvPr>
          <p:cNvPicPr>
            <a:picLocks noChangeAspect="1"/>
          </p:cNvPicPr>
          <p:nvPr/>
        </p:nvPicPr>
        <p:blipFill rotWithShape="1">
          <a:blip r:embed="rId6"/>
          <a:srcRect r="2124"/>
          <a:stretch/>
        </p:blipFill>
        <p:spPr>
          <a:xfrm>
            <a:off x="6858000" y="5050452"/>
            <a:ext cx="10058400" cy="1616710"/>
          </a:xfrm>
          <a:prstGeom prst="rect">
            <a:avLst/>
          </a:prstGeom>
        </p:spPr>
      </p:pic>
      <p:pic>
        <p:nvPicPr>
          <p:cNvPr id="11" name="Picture 10">
            <a:extLst>
              <a:ext uri="{FF2B5EF4-FFF2-40B4-BE49-F238E27FC236}">
                <a16:creationId xmlns:a16="http://schemas.microsoft.com/office/drawing/2014/main" id="{F182FD50-81F1-D7D9-6E34-DC63023C8F3A}"/>
              </a:ext>
            </a:extLst>
          </p:cNvPr>
          <p:cNvPicPr>
            <a:picLocks noChangeAspect="1"/>
          </p:cNvPicPr>
          <p:nvPr/>
        </p:nvPicPr>
        <p:blipFill rotWithShape="1">
          <a:blip r:embed="rId7"/>
          <a:srcRect l="2059" r="3065"/>
          <a:stretch/>
        </p:blipFill>
        <p:spPr>
          <a:xfrm>
            <a:off x="7010400" y="6957583"/>
            <a:ext cx="10058400" cy="1616710"/>
          </a:xfrm>
          <a:prstGeom prst="rect">
            <a:avLst/>
          </a:prstGeom>
        </p:spPr>
      </p:pic>
      <p:sp>
        <p:nvSpPr>
          <p:cNvPr id="4" name="object 4">
            <a:extLst>
              <a:ext uri="{FF2B5EF4-FFF2-40B4-BE49-F238E27FC236}">
                <a16:creationId xmlns:a16="http://schemas.microsoft.com/office/drawing/2014/main" id="{0A032C89-86E9-67E8-91D5-0F67424FD5A1}"/>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D11F317A-BF05-613C-4E2C-CA9B40605229}"/>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9</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8" name="TextBox 7">
            <a:extLst>
              <a:ext uri="{FF2B5EF4-FFF2-40B4-BE49-F238E27FC236}">
                <a16:creationId xmlns:a16="http://schemas.microsoft.com/office/drawing/2014/main" id="{7D8127E2-66BA-643D-8DE8-0DBFDB708703}"/>
              </a:ext>
            </a:extLst>
          </p:cNvPr>
          <p:cNvSpPr txBox="1"/>
          <p:nvPr/>
        </p:nvSpPr>
        <p:spPr>
          <a:xfrm>
            <a:off x="13581185" y="8506277"/>
            <a:ext cx="4343400" cy="400110"/>
          </a:xfrm>
          <a:prstGeom prst="rect">
            <a:avLst/>
          </a:prstGeom>
          <a:noFill/>
        </p:spPr>
        <p:txBody>
          <a:bodyPr wrap="square" rtlCol="0">
            <a:spAutoFit/>
          </a:bodyPr>
          <a:lstStyle/>
          <a:p>
            <a:pPr algn="ctr"/>
            <a:r>
              <a:rPr lang="lt-LT" sz="2000" dirty="0">
                <a:latin typeface="Seaford" panose="00000500000000000000" pitchFamily="2" charset="0"/>
                <a:hlinkClick r:id="rId3"/>
              </a:rPr>
              <a:t>Minfo</a:t>
            </a:r>
            <a:r>
              <a:rPr lang="lt-LT" sz="2000" dirty="0">
                <a:latin typeface="Seaford" panose="00000500000000000000" pitchFamily="2" charset="0"/>
                <a:hlinkClick r:id="rId8"/>
              </a:rPr>
              <a:t>.lt, 2023</a:t>
            </a:r>
            <a:endParaRPr lang="en-US" sz="2000" dirty="0">
              <a:latin typeface="Seaford" panose="00000500000000000000" pitchFamily="2" charset="0"/>
            </a:endParaRPr>
          </a:p>
        </p:txBody>
      </p:sp>
    </p:spTree>
    <p:extLst>
      <p:ext uri="{BB962C8B-B14F-4D97-AF65-F5344CB8AC3E}">
        <p14:creationId xmlns:p14="http://schemas.microsoft.com/office/powerpoint/2010/main" val="58000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982</TotalTime>
  <Words>939</Words>
  <Application>Microsoft Office PowerPoint</Application>
  <PresentationFormat>Custom</PresentationFormat>
  <Paragraphs>101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Biome</vt:lpstr>
      <vt:lpstr>YAFdJpYtCxE 1</vt:lpstr>
      <vt:lpstr>Seaford</vt:lpstr>
      <vt:lpstr>Tahoma</vt:lpstr>
      <vt:lpstr>Verdana</vt:lpstr>
      <vt:lpstr>Office Theme</vt:lpstr>
      <vt:lpstr>Šoninio skaitymo metodas patikimos informacijos paieškai</vt:lpstr>
      <vt:lpstr>PAMOKOS TIKSLAS</vt:lpstr>
      <vt:lpstr>PAMOKOS UŽDAVINIAI</vt:lpstr>
      <vt:lpstr>KAS YRA ŠONINIS SKAITYMAS?</vt:lpstr>
      <vt:lpstr>KĄ PADEDA ĮVERTINTI ŠONINIS SKAITYMAS?</vt:lpstr>
      <vt:lpstr>PowerPoint Presentation</vt:lpstr>
      <vt:lpstr>DARBAS SU GRUPE</vt:lpstr>
      <vt:lpstr>DEZINFORMACIJOS PAVYZDŽIAI (1)</vt:lpstr>
      <vt:lpstr>DEZINFORMACIJOS PAVYZDŽIAI (2)</vt:lpstr>
      <vt:lpstr>DISKUSIJA</vt:lpstr>
      <vt:lpstr>REFLEKSIJA</vt:lpstr>
      <vt:lpstr>NAMŲ DARBO UŽDUOTIS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DIGIRES_pristatymo_pavyzdys</dc:title>
  <dc:creator>Austėja Vaičiulevičiūtė</dc:creator>
  <cp:keywords>DAGF5N4H3lQ,BAEVe-c7lMk</cp:keywords>
  <cp:lastModifiedBy>Austėja Vaičiulevičiūtė</cp:lastModifiedBy>
  <cp:revision>6</cp:revision>
  <dcterms:created xsi:type="dcterms:W3CDTF">2024-05-21T21:26:54Z</dcterms:created>
  <dcterms:modified xsi:type="dcterms:W3CDTF">2024-05-29T22:56:24Z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2024-05-21T00:00:00Z</vt:filetime>
  </property>
  <property fmtid="{D5CDD505-2E9C-101B-9397-08002B2CF9AE}" pid="3" name="Creator">
    <vt:lpwstr>Canva</vt:lpwstr>
  </property>
  <property fmtid="{D5CDD505-2E9C-101B-9397-08002B2CF9AE}" pid="4" name="LastSaved">
    <vt:filetime>2024-05-21T00:00:00Z</vt:filetime>
  </property>
  <property fmtid="{D5CDD505-2E9C-101B-9397-08002B2CF9AE}" pid="5" name="Producer">
    <vt:lpwstr>Canva</vt:lpwstr>
  </property>
</Properties>
</file>