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62" r:id="rId5"/>
    <p:sldId id="273" r:id="rId6"/>
    <p:sldId id="274" r:id="rId7"/>
    <p:sldId id="270" r:id="rId8"/>
    <p:sldId id="275" r:id="rId9"/>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8AF5"/>
    <a:srgbClr val="5E6FDE"/>
    <a:srgbClr val="86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56" autoAdjust="0"/>
  </p:normalViewPr>
  <p:slideViewPr>
    <p:cSldViewPr>
      <p:cViewPr varScale="1">
        <p:scale>
          <a:sx n="42" d="100"/>
          <a:sy n="42" d="100"/>
        </p:scale>
        <p:origin x="1426"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D12C2A0-C58B-4B88-A74B-38064E0D0435}" type="datetimeFigureOut">
              <a:rPr lang="en-US" smtClean="0"/>
              <a:t>5/30/2024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DCC54AD-9671-46DC-BD55-E108A50EBD5E}" type="slidenum">
              <a:rPr lang="en-US" smtClean="0"/>
              <a:t>‹#›</a:t>
            </a:fld>
            <a:endParaRPr lang="en-US"/>
          </a:p>
        </p:txBody>
      </p:sp>
    </p:spTree>
    <p:extLst>
      <p:ext uri="{BB962C8B-B14F-4D97-AF65-F5344CB8AC3E}">
        <p14:creationId xmlns:p14="http://schemas.microsoft.com/office/powerpoint/2010/main" val="81566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Manipuliacijos ir informacijos sutrikimai, tokie kaip dezinformacija, netikros naujienos ar propaganda, ypač pasireiškia ir geriausiai veikia krizių laikotarpiu bei neapibrėžtumo sąlygomis, kuomet žmonės yra labiausiai pažeidžiami. </a:t>
            </a:r>
          </a:p>
          <a:p>
            <a:pPr algn="just"/>
            <a:endParaRPr lang="lt-LT" b="0" i="0" dirty="0">
              <a:solidFill>
                <a:srgbClr val="1A1A3A"/>
              </a:solidFill>
              <a:effectLst/>
            </a:endParaRPr>
          </a:p>
          <a:p>
            <a:pPr algn="just"/>
            <a:r>
              <a:rPr lang="lt-LT" b="0" i="0" dirty="0">
                <a:solidFill>
                  <a:srgbClr val="1A1A3A"/>
                </a:solidFill>
                <a:effectLst/>
              </a:rPr>
              <a:t>Žmogus turi pasąmoningą norą kontroliuoti ateitį, o </a:t>
            </a:r>
            <a:r>
              <a:rPr lang="lt-LT" b="1" i="0" dirty="0">
                <a:solidFill>
                  <a:srgbClr val="7B8AF6"/>
                </a:solidFill>
                <a:effectLst/>
              </a:rPr>
              <a:t>neapibrėžtumas</a:t>
            </a:r>
            <a:r>
              <a:rPr lang="lt-LT" b="0" i="0" dirty="0">
                <a:solidFill>
                  <a:srgbClr val="1A1A3A"/>
                </a:solidFill>
                <a:effectLst/>
              </a:rPr>
              <a:t> sietinas su nežinomybe, kuri apsunkina ateities prognozavimą. </a:t>
            </a:r>
          </a:p>
          <a:p>
            <a:pPr algn="just"/>
            <a:endParaRPr lang="lt-LT" b="0" i="0" dirty="0">
              <a:solidFill>
                <a:srgbClr val="1A1A3A"/>
              </a:solidFill>
              <a:effectLst/>
            </a:endParaRPr>
          </a:p>
          <a:p>
            <a:pPr algn="just"/>
            <a:r>
              <a:rPr lang="lt-LT" b="0" i="0" dirty="0">
                <a:solidFill>
                  <a:srgbClr val="1A1A3A"/>
                </a:solidFill>
                <a:effectLst/>
              </a:rPr>
              <a:t>Tokiomis sąlygomis imame jausti baimę, nerimą. Pradedame ieškoti atsakymų žiniasklaidoje, socialiniuose tinkluose. Tampame imlūs bet kokiai informacijai, kuri mums padeda „pajausti ateitį“ – atgauti kontrolę. Deja, bet dažnai tai būna dezinformacija – greitai pagaminama ir nereikalaujanti faktų.</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1</a:t>
            </a:fld>
            <a:endParaRPr lang="en-US"/>
          </a:p>
        </p:txBody>
      </p:sp>
    </p:spTree>
    <p:extLst>
      <p:ext uri="{BB962C8B-B14F-4D97-AF65-F5344CB8AC3E}">
        <p14:creationId xmlns:p14="http://schemas.microsoft.com/office/powerpoint/2010/main" val="181447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1" dirty="0"/>
              <a:t>Pamokos tikslas</a:t>
            </a:r>
            <a:r>
              <a:rPr lang="lt-LT" b="0" dirty="0"/>
              <a:t> – </a:t>
            </a:r>
            <a:r>
              <a:rPr lang="lt-LT" b="0" i="0" dirty="0">
                <a:solidFill>
                  <a:srgbClr val="1A1A3A"/>
                </a:solidFill>
                <a:effectLst/>
              </a:rPr>
              <a:t>supažindinti moksleivius su neapibrėžtumu, pasireiškiančiu po reikšmingų įvykių / situacijos pasikeitimo ar krizių metu.</a:t>
            </a:r>
            <a:endParaRPr lang="en-US" b="1" dirty="0"/>
          </a:p>
        </p:txBody>
      </p:sp>
      <p:sp>
        <p:nvSpPr>
          <p:cNvPr id="4" name="Slide Number Placeholder 3"/>
          <p:cNvSpPr>
            <a:spLocks noGrp="1"/>
          </p:cNvSpPr>
          <p:nvPr>
            <p:ph type="sldNum" sz="quarter" idx="5"/>
          </p:nvPr>
        </p:nvSpPr>
        <p:spPr/>
        <p:txBody>
          <a:bodyPr/>
          <a:lstStyle/>
          <a:p>
            <a:fld id="{2DCC54AD-9671-46DC-BD55-E108A50EBD5E}" type="slidenum">
              <a:rPr lang="en-US" smtClean="0"/>
              <a:t>2</a:t>
            </a:fld>
            <a:endParaRPr lang="en-US"/>
          </a:p>
        </p:txBody>
      </p:sp>
    </p:spTree>
    <p:extLst>
      <p:ext uri="{BB962C8B-B14F-4D97-AF65-F5344CB8AC3E}">
        <p14:creationId xmlns:p14="http://schemas.microsoft.com/office/powerpoint/2010/main" val="397134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1" dirty="0"/>
              <a:t>Pamokos uždaviniai</a:t>
            </a:r>
            <a:r>
              <a:rPr lang="lt-LT" b="0" dirty="0"/>
              <a:t>:</a:t>
            </a:r>
          </a:p>
          <a:p>
            <a:pPr algn="just"/>
            <a:endParaRPr lang="lt-LT" b="0" dirty="0"/>
          </a:p>
          <a:p>
            <a:pPr marL="228600" indent="-228600" algn="just">
              <a:buFont typeface="+mj-lt"/>
              <a:buAutoNum type="arabicPeriod"/>
            </a:pPr>
            <a:r>
              <a:rPr lang="lt-LT" b="0" i="0" dirty="0">
                <a:solidFill>
                  <a:srgbClr val="1A1A3A"/>
                </a:solidFill>
                <a:effectLst/>
              </a:rPr>
              <a:t>Susipažinti su metodu „Neapibrėžtumo suvokimas“ bei jo tikslu.</a:t>
            </a:r>
          </a:p>
          <a:p>
            <a:pPr marL="228600" indent="-228600" algn="just">
              <a:buFont typeface="+mj-lt"/>
              <a:buAutoNum type="arabicPeriod"/>
            </a:pPr>
            <a:r>
              <a:rPr lang="lt-LT" b="0" i="0" dirty="0">
                <a:solidFill>
                  <a:srgbClr val="1A1A3A"/>
                </a:solidFill>
                <a:effectLst/>
                <a:latin typeface="YAFdJpYtCxE 1"/>
              </a:rPr>
              <a:t>Atliekant užduotis, suprasti ir gebėti įvardinti, kaip jaučiasi konkrečioje neapibrėžtumo situacijoje, kaip elgiasi bei kur ieško informacijos, ir kodėl?</a:t>
            </a:r>
          </a:p>
          <a:p>
            <a:pPr marL="228600" indent="-228600" algn="just">
              <a:buFont typeface="+mj-lt"/>
              <a:buAutoNum type="arabicPeriod"/>
            </a:pPr>
            <a:r>
              <a:rPr lang="lt-LT" b="0" i="0" dirty="0">
                <a:solidFill>
                  <a:srgbClr val="1A1A3A"/>
                </a:solidFill>
                <a:effectLst/>
                <a:latin typeface="YAFdJpYtCxE 1"/>
              </a:rPr>
              <a:t>Apibendrinti ir reflektuoti patirtį, įvardijant, ką suprato iš šios pamokos, kas patiko, kas labiausiai įsiminė, o kas buvo sudėtinga?</a:t>
            </a:r>
            <a:endParaRPr lang="lt-LT"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3</a:t>
            </a:fld>
            <a:endParaRPr lang="en-US"/>
          </a:p>
        </p:txBody>
      </p:sp>
    </p:spTree>
    <p:extLst>
      <p:ext uri="{BB962C8B-B14F-4D97-AF65-F5344CB8AC3E}">
        <p14:creationId xmlns:p14="http://schemas.microsoft.com/office/powerpoint/2010/main" val="231217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lt-LT" b="0" i="0" dirty="0">
                <a:solidFill>
                  <a:srgbClr val="1A1A3A"/>
                </a:solidFill>
                <a:effectLst/>
              </a:rPr>
              <a:t>Keliais sakiniais aprašyti hipotetinę situaciją, kurioje atsispindėtų kritinis įvykis. Tai gali būti nacionalinio lygmens įvykis (pvz., melagingi laiškai apie paslėptus sprogmenis masiškai siųsti mokykloms) arba regioninio (priklausomai, kur vyksta užsiėmimas) lygmens įvykis (pvz., smurto ar priekabiavimo, narkotinių medžiagų aptikimo mokykloje atvejis).</a:t>
            </a:r>
          </a:p>
          <a:p>
            <a:pPr marL="0" indent="0" algn="just">
              <a:buFont typeface="Arial" panose="020B0604020202020204" pitchFamily="34" charset="0"/>
              <a:buNone/>
            </a:pPr>
            <a:endParaRPr lang="lt-LT" b="0" i="0" dirty="0">
              <a:solidFill>
                <a:srgbClr val="1A1A3A"/>
              </a:solidFill>
              <a:effectLst/>
            </a:endParaRPr>
          </a:p>
          <a:p>
            <a:pPr marL="0" indent="0" algn="just">
              <a:buFont typeface="Arial" panose="020B0604020202020204" pitchFamily="34" charset="0"/>
              <a:buNone/>
            </a:pPr>
            <a:r>
              <a:rPr lang="lt-LT" b="0" i="0" dirty="0">
                <a:solidFill>
                  <a:srgbClr val="1A1A3A"/>
                </a:solidFill>
                <a:effectLst/>
              </a:rPr>
              <a:t>Auditorija supažindinama su situacija. Ją galima perskaityti balsu ar pateikti skaidrėje.</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4</a:t>
            </a:fld>
            <a:endParaRPr lang="en-US"/>
          </a:p>
        </p:txBody>
      </p:sp>
    </p:spTree>
    <p:extLst>
      <p:ext uri="{BB962C8B-B14F-4D97-AF65-F5344CB8AC3E}">
        <p14:creationId xmlns:p14="http://schemas.microsoft.com/office/powerpoint/2010/main" val="325613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lt-LT" b="0" i="0" dirty="0">
                <a:solidFill>
                  <a:srgbClr val="1A1A3A"/>
                </a:solidFill>
                <a:effectLst/>
              </a:rPr>
              <a:t>Keliais sakiniais aprašyti hipotetinę situaciją, kurioje atsispindėtų kritinis įvykis. Tai gali būti nacionalinio lygmens įvykis (pvz., melagingi laiškai apie paslėptus sprogmenis masiškai siųsti mokykloms) arba regioninio (priklausomai, kur vyksta užsiėmimas) lygmens įvykis (pvz., smurto ar priekabiavimo, narkotinių medžiagų aptikimo mokykloje atvejis).</a:t>
            </a:r>
          </a:p>
          <a:p>
            <a:pPr marL="0" indent="0" algn="just">
              <a:buFont typeface="Arial" panose="020B0604020202020204" pitchFamily="34" charset="0"/>
              <a:buNone/>
            </a:pPr>
            <a:endParaRPr lang="lt-LT" b="0" i="0" dirty="0">
              <a:solidFill>
                <a:srgbClr val="1A1A3A"/>
              </a:solidFill>
              <a:effectLst/>
            </a:endParaRPr>
          </a:p>
          <a:p>
            <a:pPr marL="0" indent="0" algn="just">
              <a:buFont typeface="Arial" panose="020B0604020202020204" pitchFamily="34" charset="0"/>
              <a:buNone/>
            </a:pPr>
            <a:r>
              <a:rPr lang="lt-LT" b="0" i="0" dirty="0">
                <a:solidFill>
                  <a:srgbClr val="1A1A3A"/>
                </a:solidFill>
                <a:effectLst/>
              </a:rPr>
              <a:t>Auditorija supažindinama su situacija. Ją galima perskaityti balsu ar pateikti skaidrėje.</a:t>
            </a:r>
            <a:endParaRPr lang="en-US" dirty="0"/>
          </a:p>
          <a:p>
            <a:pPr marL="0" indent="0" algn="jus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5</a:t>
            </a:fld>
            <a:endParaRPr lang="en-US"/>
          </a:p>
        </p:txBody>
      </p:sp>
    </p:spTree>
    <p:extLst>
      <p:ext uri="{BB962C8B-B14F-4D97-AF65-F5344CB8AC3E}">
        <p14:creationId xmlns:p14="http://schemas.microsoft.com/office/powerpoint/2010/main" val="204489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P</a:t>
            </a:r>
            <a:r>
              <a:rPr lang="en-US" b="0" i="0" dirty="0" err="1">
                <a:solidFill>
                  <a:srgbClr val="1A1A3A"/>
                </a:solidFill>
                <a:effectLst/>
              </a:rPr>
              <a:t>ateikiami</a:t>
            </a:r>
            <a:r>
              <a:rPr lang="en-US" b="0" i="0" dirty="0">
                <a:solidFill>
                  <a:srgbClr val="1A1A3A"/>
                </a:solidFill>
                <a:effectLst/>
              </a:rPr>
              <a:t> </a:t>
            </a:r>
            <a:r>
              <a:rPr lang="en-US" b="0" i="0" dirty="0" err="1">
                <a:solidFill>
                  <a:srgbClr val="1A1A3A"/>
                </a:solidFill>
                <a:effectLst/>
              </a:rPr>
              <a:t>klausimai</a:t>
            </a:r>
            <a:r>
              <a:rPr lang="en-US" b="0" i="0" dirty="0">
                <a:solidFill>
                  <a:srgbClr val="1A1A3A"/>
                </a:solidFill>
                <a:effectLst/>
              </a:rPr>
              <a:t>, o auditorijos </a:t>
            </a:r>
            <a:r>
              <a:rPr lang="en-US" b="0" i="0" dirty="0" err="1">
                <a:solidFill>
                  <a:srgbClr val="1A1A3A"/>
                </a:solidFill>
                <a:effectLst/>
              </a:rPr>
              <a:t>atsakymai</a:t>
            </a:r>
            <a:r>
              <a:rPr lang="en-US" b="0" i="0" dirty="0">
                <a:solidFill>
                  <a:srgbClr val="1A1A3A"/>
                </a:solidFill>
                <a:effectLst/>
              </a:rPr>
              <a:t> </a:t>
            </a:r>
            <a:r>
              <a:rPr lang="en-US" b="0" i="0" dirty="0" err="1">
                <a:solidFill>
                  <a:srgbClr val="1A1A3A"/>
                </a:solidFill>
                <a:effectLst/>
              </a:rPr>
              <a:t>fiksuojami</a:t>
            </a:r>
            <a:r>
              <a:rPr lang="en-US" b="0" i="0" dirty="0">
                <a:solidFill>
                  <a:srgbClr val="1A1A3A"/>
                </a:solidFill>
                <a:effectLst/>
              </a:rPr>
              <a:t> </a:t>
            </a:r>
            <a:r>
              <a:rPr lang="en-US" b="0" i="0" dirty="0" err="1">
                <a:solidFill>
                  <a:srgbClr val="1A1A3A"/>
                </a:solidFill>
                <a:effectLst/>
              </a:rPr>
              <a:t>atskiram</a:t>
            </a:r>
            <a:r>
              <a:rPr lang="en-US" b="0" i="0" dirty="0">
                <a:solidFill>
                  <a:srgbClr val="1A1A3A"/>
                </a:solidFill>
                <a:effectLst/>
              </a:rPr>
              <a:t> </a:t>
            </a:r>
            <a:r>
              <a:rPr lang="en-US" b="0" i="0" dirty="0" err="1">
                <a:solidFill>
                  <a:srgbClr val="1A1A3A"/>
                </a:solidFill>
                <a:effectLst/>
              </a:rPr>
              <a:t>klausimui</a:t>
            </a:r>
            <a:r>
              <a:rPr lang="en-US" b="0" i="0" dirty="0">
                <a:solidFill>
                  <a:srgbClr val="1A1A3A"/>
                </a:solidFill>
                <a:effectLst/>
              </a:rPr>
              <a:t> </a:t>
            </a:r>
            <a:r>
              <a:rPr lang="en-US" b="0" i="0" dirty="0" err="1">
                <a:solidFill>
                  <a:srgbClr val="1A1A3A"/>
                </a:solidFill>
                <a:effectLst/>
              </a:rPr>
              <a:t>skirtame</a:t>
            </a:r>
            <a:r>
              <a:rPr lang="en-US" b="0" i="0" dirty="0">
                <a:solidFill>
                  <a:srgbClr val="1A1A3A"/>
                </a:solidFill>
                <a:effectLst/>
              </a:rPr>
              <a:t> </a:t>
            </a:r>
            <a:r>
              <a:rPr lang="en-US" b="0" i="0" dirty="0" err="1">
                <a:solidFill>
                  <a:srgbClr val="1A1A3A"/>
                </a:solidFill>
                <a:effectLst/>
              </a:rPr>
              <a:t>dideliame</a:t>
            </a:r>
            <a:r>
              <a:rPr lang="en-US" b="0" i="0" dirty="0">
                <a:solidFill>
                  <a:srgbClr val="1A1A3A"/>
                </a:solidFill>
                <a:effectLst/>
              </a:rPr>
              <a:t> </a:t>
            </a:r>
            <a:r>
              <a:rPr lang="en-US" b="0" i="0" dirty="0" err="1">
                <a:solidFill>
                  <a:srgbClr val="1A1A3A"/>
                </a:solidFill>
                <a:effectLst/>
              </a:rPr>
              <a:t>lape</a:t>
            </a:r>
            <a:r>
              <a:rPr lang="en-US" b="0" i="0" dirty="0">
                <a:solidFill>
                  <a:srgbClr val="1A1A3A"/>
                </a:solidFill>
                <a:effectLst/>
              </a:rPr>
              <a:t>:</a:t>
            </a:r>
            <a:endParaRPr lang="lt-LT" b="0" i="0" dirty="0">
              <a:solidFill>
                <a:srgbClr val="1A1A3A"/>
              </a:solidFill>
              <a:effectLst/>
            </a:endParaRPr>
          </a:p>
          <a:p>
            <a:pPr algn="just"/>
            <a:endParaRPr lang="lt-LT" b="0" i="0" dirty="0">
              <a:solidFill>
                <a:srgbClr val="1A1A3A"/>
              </a:solidFill>
              <a:effectLst/>
            </a:endParaRPr>
          </a:p>
          <a:p>
            <a:pPr algn="just"/>
            <a:r>
              <a:rPr lang="lt-LT" b="0" i="0" dirty="0">
                <a:solidFill>
                  <a:srgbClr val="1A1A3A"/>
                </a:solidFill>
                <a:effectLst/>
              </a:rPr>
              <a:t>1. </a:t>
            </a:r>
            <a:r>
              <a:rPr lang="lt-LT" b="0" i="0" dirty="0">
                <a:solidFill>
                  <a:srgbClr val="1A1A3A"/>
                </a:solidFill>
                <a:effectLst/>
                <a:latin typeface="YAFdJpYtCxE 1"/>
              </a:rPr>
              <a:t>Kaip jaučiatės tokioje situacijoje? Kodėl?</a:t>
            </a:r>
            <a:endParaRPr lang="lt-LT" dirty="0">
              <a:solidFill>
                <a:srgbClr val="1A1A3A"/>
              </a:solidFill>
              <a:effectLst/>
              <a:latin typeface="YAFdJpYtCxE 1"/>
            </a:endParaRPr>
          </a:p>
          <a:p>
            <a:pPr algn="just"/>
            <a:r>
              <a:rPr lang="lt-LT" b="1" i="0" dirty="0">
                <a:solidFill>
                  <a:srgbClr val="1A1A3A"/>
                </a:solidFill>
                <a:effectLst/>
                <a:latin typeface="YAFdJpYtCxE 1"/>
              </a:rPr>
              <a:t>Pirmuoju klausimu</a:t>
            </a:r>
            <a:r>
              <a:rPr lang="lt-LT" b="0" i="0" dirty="0">
                <a:solidFill>
                  <a:srgbClr val="1A1A3A"/>
                </a:solidFill>
                <a:effectLst/>
                <a:latin typeface="YAFdJpYtCxE 1"/>
              </a:rPr>
              <a:t> būtina fiksuoti emocijas, o ieškant šių emocijų priežasčių referuoti į informacijos trūkumą, kuris sukelia neapibrėžtumą.</a:t>
            </a:r>
            <a:endParaRPr lang="lt-LT" dirty="0">
              <a:solidFill>
                <a:srgbClr val="1A1A3A"/>
              </a:solidFill>
              <a:effectLst/>
              <a:latin typeface="YAFdJpYtCxE 1"/>
            </a:endParaRPr>
          </a:p>
          <a:p>
            <a:pPr algn="just"/>
            <a:endParaRPr lang="lt-LT" b="0" i="0" dirty="0">
              <a:solidFill>
                <a:srgbClr val="1A1A3A"/>
              </a:solidFill>
              <a:effectLst/>
            </a:endParaRPr>
          </a:p>
          <a:p>
            <a:pPr algn="just"/>
            <a:r>
              <a:rPr lang="lt-LT" b="0" i="0" dirty="0">
                <a:solidFill>
                  <a:srgbClr val="1A1A3A"/>
                </a:solidFill>
                <a:effectLst/>
              </a:rPr>
              <a:t>2. </a:t>
            </a:r>
            <a:r>
              <a:rPr lang="lt-LT" b="0" i="0" dirty="0">
                <a:solidFill>
                  <a:srgbClr val="1A1A3A"/>
                </a:solidFill>
                <a:effectLst/>
                <a:latin typeface="YAFdJpYtCxE 1"/>
              </a:rPr>
              <a:t>Ką darote tokioje situacijoje? Kodėl?</a:t>
            </a:r>
            <a:endParaRPr lang="lt-LT" dirty="0">
              <a:solidFill>
                <a:srgbClr val="1A1A3A"/>
              </a:solidFill>
              <a:effectLst/>
              <a:latin typeface="YAFdJpYtCxE 1"/>
            </a:endParaRPr>
          </a:p>
          <a:p>
            <a:pPr algn="just"/>
            <a:r>
              <a:rPr lang="lt-LT" b="1" i="0" dirty="0">
                <a:solidFill>
                  <a:srgbClr val="1A1A3A"/>
                </a:solidFill>
                <a:effectLst/>
                <a:latin typeface="YAFdJpYtCxE 1"/>
              </a:rPr>
              <a:t>Antruoju klausimu </a:t>
            </a:r>
            <a:r>
              <a:rPr lang="lt-LT" b="0" i="0" dirty="0">
                <a:solidFill>
                  <a:srgbClr val="1A1A3A"/>
                </a:solidFill>
                <a:effectLst/>
                <a:latin typeface="YAFdJpYtCxE 1"/>
              </a:rPr>
              <a:t>mokytojas (-a) auditoriją stengiasi vesti prie greitos, aiškios ir suprantamos informacijos svarbos tam, kad žmonės galėtų imtis kažkokių veiksmų.</a:t>
            </a:r>
            <a:endParaRPr lang="lt-LT" dirty="0">
              <a:solidFill>
                <a:srgbClr val="1A1A3A"/>
              </a:solidFill>
              <a:effectLst/>
              <a:latin typeface="YAFdJpYtCxE 1"/>
            </a:endParaRPr>
          </a:p>
          <a:p>
            <a:pPr algn="just"/>
            <a:endParaRPr lang="lt-LT" b="0" i="0" dirty="0">
              <a:solidFill>
                <a:srgbClr val="1A1A3A"/>
              </a:solidFill>
              <a:effectLst/>
              <a:latin typeface="YAFdJpYtCxE 1"/>
            </a:endParaRPr>
          </a:p>
          <a:p>
            <a:pPr algn="just"/>
            <a:r>
              <a:rPr lang="lt-LT" b="0" i="0" dirty="0">
                <a:solidFill>
                  <a:srgbClr val="1A1A3A"/>
                </a:solidFill>
                <a:effectLst/>
                <a:latin typeface="YAFdJpYtCxE 1"/>
              </a:rPr>
              <a:t>3. Kur ieškosite informacijos? Kodėl?</a:t>
            </a:r>
            <a:endParaRPr lang="lt-LT" dirty="0">
              <a:solidFill>
                <a:srgbClr val="1A1A3A"/>
              </a:solidFill>
              <a:effectLst/>
              <a:latin typeface="YAFdJpYtCxE 1"/>
            </a:endParaRPr>
          </a:p>
          <a:p>
            <a:pPr algn="just"/>
            <a:r>
              <a:rPr lang="lt-LT" b="1" i="0" dirty="0">
                <a:solidFill>
                  <a:srgbClr val="1A1A3A"/>
                </a:solidFill>
                <a:effectLst/>
                <a:latin typeface="YAFdJpYtCxE 1"/>
              </a:rPr>
              <a:t>Trečiuoju klausimu</a:t>
            </a:r>
            <a:r>
              <a:rPr lang="lt-LT" b="0" i="0" dirty="0">
                <a:solidFill>
                  <a:srgbClr val="1A1A3A"/>
                </a:solidFill>
                <a:effectLst/>
                <a:latin typeface="YAFdJpYtCxE 1"/>
              </a:rPr>
              <a:t> vertinamas informacijos šaltinių pasirinkimas. Auditorijai taip pat pateikiamas viena iš hipotetinių situacijų, kai oficialios informacijos dar nėra, o socialinėse medijose </a:t>
            </a:r>
            <a:r>
              <a:rPr lang="lt-LT" b="0" i="0" dirty="0" err="1">
                <a:solidFill>
                  <a:srgbClr val="1A1A3A"/>
                </a:solidFill>
                <a:effectLst/>
                <a:latin typeface="YAFdJpYtCxE 1"/>
              </a:rPr>
              <a:t>pseudoekspertai</a:t>
            </a:r>
            <a:r>
              <a:rPr lang="lt-LT" b="0" i="0" dirty="0">
                <a:solidFill>
                  <a:srgbClr val="1A1A3A"/>
                </a:solidFill>
                <a:effectLst/>
                <a:latin typeface="YAFdJpYtCxE 1"/>
              </a:rPr>
              <a:t> dalijasi patarimais. Šiuo klausimu būtina akcentuoti informacijos šaltinio </a:t>
            </a:r>
            <a:r>
              <a:rPr lang="lt-LT" b="0" i="0" dirty="0" err="1">
                <a:solidFill>
                  <a:srgbClr val="1A1A3A"/>
                </a:solidFill>
                <a:effectLst/>
                <a:latin typeface="YAFdJpYtCxE 1"/>
              </a:rPr>
              <a:t>ekspertiškumą</a:t>
            </a:r>
            <a:r>
              <a:rPr lang="lt-LT" b="0" i="0" dirty="0">
                <a:solidFill>
                  <a:srgbClr val="1A1A3A"/>
                </a:solidFill>
                <a:effectLst/>
                <a:latin typeface="YAFdJpYtCxE 1"/>
              </a:rPr>
              <a:t> ir šio </a:t>
            </a:r>
            <a:r>
              <a:rPr lang="lt-LT" b="0" i="0" dirty="0" err="1">
                <a:solidFill>
                  <a:srgbClr val="1A1A3A"/>
                </a:solidFill>
                <a:effectLst/>
                <a:latin typeface="YAFdJpYtCxE 1"/>
              </a:rPr>
              <a:t>ekspertiškumo</a:t>
            </a:r>
            <a:r>
              <a:rPr lang="lt-LT" b="0" i="0" dirty="0">
                <a:solidFill>
                  <a:srgbClr val="1A1A3A"/>
                </a:solidFill>
                <a:effectLst/>
                <a:latin typeface="YAFdJpYtCxE 1"/>
              </a:rPr>
              <a:t> vertinimą (eksperto (-ės) pareigos, išsilavinimas, patirtis ir pan.).</a:t>
            </a:r>
            <a:endParaRPr lang="lt-LT" dirty="0">
              <a:solidFill>
                <a:srgbClr val="1A1A3A"/>
              </a:solidFill>
              <a:effectLst/>
              <a:latin typeface="YAFdJpYtCxE 1"/>
            </a:endParaRPr>
          </a:p>
          <a:p>
            <a:pPr algn="just"/>
            <a:endParaRPr lang="lt-LT" b="0" dirty="0"/>
          </a:p>
        </p:txBody>
      </p:sp>
      <p:sp>
        <p:nvSpPr>
          <p:cNvPr id="4" name="Slide Number Placeholder 3"/>
          <p:cNvSpPr>
            <a:spLocks noGrp="1"/>
          </p:cNvSpPr>
          <p:nvPr>
            <p:ph type="sldNum" sz="quarter" idx="5"/>
          </p:nvPr>
        </p:nvSpPr>
        <p:spPr/>
        <p:txBody>
          <a:bodyPr/>
          <a:lstStyle/>
          <a:p>
            <a:fld id="{2DCC54AD-9671-46DC-BD55-E108A50EBD5E}" type="slidenum">
              <a:rPr lang="en-US" smtClean="0"/>
              <a:t>6</a:t>
            </a:fld>
            <a:endParaRPr lang="en-US"/>
          </a:p>
        </p:txBody>
      </p:sp>
    </p:spTree>
    <p:extLst>
      <p:ext uri="{BB962C8B-B14F-4D97-AF65-F5344CB8AC3E}">
        <p14:creationId xmlns:p14="http://schemas.microsoft.com/office/powerpoint/2010/main" val="227768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t-LT" b="0" i="0" dirty="0">
                <a:solidFill>
                  <a:srgbClr val="1A1A3A"/>
                </a:solidFill>
                <a:effectLst/>
                <a:latin typeface="YAFdJpYtCxE 1"/>
              </a:rPr>
              <a:t>Ką supratote iš šios patirties?</a:t>
            </a:r>
            <a:endParaRPr lang="lt-LT" dirty="0">
              <a:solidFill>
                <a:srgbClr val="1A1A3A"/>
              </a:solidFill>
              <a:effectLst/>
              <a:latin typeface="YAFdJpYtCxE 1"/>
            </a:endParaRPr>
          </a:p>
          <a:p>
            <a:pPr marL="171450" indent="-171450">
              <a:buFont typeface="Arial" panose="020B0604020202020204" pitchFamily="34" charset="0"/>
              <a:buChar char="•"/>
            </a:pPr>
            <a:r>
              <a:rPr lang="lt-LT" b="0" i="0" dirty="0">
                <a:solidFill>
                  <a:srgbClr val="1A1A3A"/>
                </a:solidFill>
                <a:effectLst/>
                <a:latin typeface="YAFdJpYtCxE 1"/>
              </a:rPr>
              <a:t>Kaip žmogus reaguoja neapibrėžtumo sąlygomis ir kodėl?</a:t>
            </a:r>
            <a:endParaRPr lang="lt-LT" dirty="0">
              <a:solidFill>
                <a:srgbClr val="1A1A3A"/>
              </a:solidFill>
              <a:effectLst/>
              <a:latin typeface="YAFdJpYtCxE 1"/>
            </a:endParaRPr>
          </a:p>
          <a:p>
            <a:pPr marL="171450" indent="-171450">
              <a:buFont typeface="Arial" panose="020B0604020202020204" pitchFamily="34" charset="0"/>
              <a:buChar char="•"/>
            </a:pPr>
            <a:r>
              <a:rPr lang="lt-LT" b="0" i="0" dirty="0">
                <a:solidFill>
                  <a:srgbClr val="1A1A3A"/>
                </a:solidFill>
                <a:effectLst/>
                <a:latin typeface="YAFdJpYtCxE 1"/>
              </a:rPr>
              <a:t>Kodėl neapibrėžtumo sąlygomis dezinformacija pasirodo pirmiau už faktais paremtą informaciją?</a:t>
            </a:r>
            <a:endParaRPr lang="lt-LT" dirty="0">
              <a:solidFill>
                <a:srgbClr val="1A1A3A"/>
              </a:solidFill>
              <a:effectLst/>
              <a:latin typeface="YAFdJpYtCxE 1"/>
            </a:endParaRPr>
          </a:p>
          <a:p>
            <a:pPr marL="171450" indent="-171450">
              <a:buFont typeface="Arial" panose="020B0604020202020204" pitchFamily="34" charset="0"/>
              <a:buChar char="•"/>
            </a:pPr>
            <a:r>
              <a:rPr lang="lt-LT" b="0" i="0" dirty="0">
                <a:solidFill>
                  <a:srgbClr val="1A1A3A"/>
                </a:solidFill>
                <a:effectLst/>
                <a:latin typeface="YAFdJpYtCxE 1"/>
              </a:rPr>
              <a:t>Kas apibrėžia informacijos šaltinio </a:t>
            </a:r>
            <a:r>
              <a:rPr lang="lt-LT" b="0" i="0" dirty="0" err="1">
                <a:solidFill>
                  <a:srgbClr val="1A1A3A"/>
                </a:solidFill>
                <a:effectLst/>
                <a:latin typeface="YAFdJpYtCxE 1"/>
              </a:rPr>
              <a:t>ekspertiškumą</a:t>
            </a:r>
            <a:r>
              <a:rPr lang="lt-LT" b="0" i="0" dirty="0">
                <a:solidFill>
                  <a:srgbClr val="1A1A3A"/>
                </a:solidFill>
                <a:effectLst/>
                <a:latin typeface="YAFdJpYtCxE 1"/>
              </a:rPr>
              <a:t>?</a:t>
            </a:r>
            <a:endParaRPr lang="lt-LT"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7</a:t>
            </a:fld>
            <a:endParaRPr lang="en-US"/>
          </a:p>
        </p:txBody>
      </p:sp>
    </p:spTree>
    <p:extLst>
      <p:ext uri="{BB962C8B-B14F-4D97-AF65-F5344CB8AC3E}">
        <p14:creationId xmlns:p14="http://schemas.microsoft.com/office/powerpoint/2010/main" val="3573327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t-LT" b="0" i="0" dirty="0">
                <a:solidFill>
                  <a:srgbClr val="1A1A3A"/>
                </a:solidFill>
                <a:effectLst/>
                <a:latin typeface="YAFdJpYtCxE 1"/>
              </a:rPr>
              <a:t>Kas patiko?</a:t>
            </a:r>
            <a:endParaRPr lang="lt-LT" dirty="0">
              <a:solidFill>
                <a:srgbClr val="1A1A3A"/>
              </a:solidFill>
              <a:effectLst/>
              <a:latin typeface="YAFdJpYtCxE 1"/>
            </a:endParaRPr>
          </a:p>
          <a:p>
            <a:pPr marL="171450" indent="-171450">
              <a:buFont typeface="Arial" panose="020B0604020202020204" pitchFamily="34" charset="0"/>
              <a:buChar char="•"/>
            </a:pPr>
            <a:r>
              <a:rPr lang="lt-LT" b="0" i="0" dirty="0">
                <a:solidFill>
                  <a:srgbClr val="1A1A3A"/>
                </a:solidFill>
                <a:effectLst/>
                <a:latin typeface="YAFdJpYtCxE 1"/>
              </a:rPr>
              <a:t>Kas buvo sudėtinga?</a:t>
            </a:r>
            <a:endParaRPr lang="lt-LT" dirty="0">
              <a:solidFill>
                <a:srgbClr val="1A1A3A"/>
              </a:solidFill>
              <a:effectLst/>
              <a:latin typeface="YAFdJpYtCxE 1"/>
            </a:endParaRPr>
          </a:p>
          <a:p>
            <a:pPr marL="171450" indent="-171450">
              <a:buFont typeface="Arial" panose="020B0604020202020204" pitchFamily="34" charset="0"/>
              <a:buChar char="•"/>
            </a:pPr>
            <a:r>
              <a:rPr lang="lt-LT" b="0" i="0" dirty="0">
                <a:solidFill>
                  <a:srgbClr val="1A1A3A"/>
                </a:solidFill>
                <a:effectLst/>
                <a:latin typeface="YAFdJpYtCxE 1"/>
              </a:rPr>
              <a:t>Ką buvo sunku suprasti?</a:t>
            </a:r>
            <a:endParaRPr lang="lt-LT" dirty="0">
              <a:solidFill>
                <a:srgbClr val="1A1A3A"/>
              </a:solidFill>
              <a:effectLst/>
              <a:latin typeface="YAFdJpYtCxE 1"/>
            </a:endParaRPr>
          </a:p>
          <a:p>
            <a:pPr marL="171450" indent="-171450">
              <a:buFont typeface="Arial" panose="020B0604020202020204" pitchFamily="34" charset="0"/>
              <a:buChar char="•"/>
            </a:pPr>
            <a:r>
              <a:rPr lang="lt-LT" b="0" i="0" dirty="0">
                <a:solidFill>
                  <a:srgbClr val="1A1A3A"/>
                </a:solidFill>
                <a:effectLst/>
                <a:latin typeface="YAFdJpYtCxE 1"/>
              </a:rPr>
              <a:t>Kas labiausiai įsiminė?</a:t>
            </a:r>
            <a:endParaRPr lang="lt-LT"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8</a:t>
            </a:fld>
            <a:endParaRPr lang="en-US"/>
          </a:p>
        </p:txBody>
      </p:sp>
    </p:spTree>
    <p:extLst>
      <p:ext uri="{BB962C8B-B14F-4D97-AF65-F5344CB8AC3E}">
        <p14:creationId xmlns:p14="http://schemas.microsoft.com/office/powerpoint/2010/main" val="199192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16398"/>
            <a:ext cx="15996919" cy="1655445"/>
          </a:xfrm>
          <a:custGeom>
            <a:avLst/>
            <a:gdLst/>
            <a:ahLst/>
            <a:cxnLst/>
            <a:rect l="l" t="t" r="r" b="b"/>
            <a:pathLst>
              <a:path w="15996919" h="1655445">
                <a:moveTo>
                  <a:pt x="15049669" y="1654987"/>
                </a:moveTo>
                <a:lnTo>
                  <a:pt x="0" y="1654987"/>
                </a:lnTo>
                <a:lnTo>
                  <a:pt x="0" y="0"/>
                </a:lnTo>
                <a:lnTo>
                  <a:pt x="15049669" y="0"/>
                </a:lnTo>
                <a:lnTo>
                  <a:pt x="15996319" y="827493"/>
                </a:lnTo>
                <a:lnTo>
                  <a:pt x="15049669" y="1654987"/>
                </a:lnTo>
                <a:close/>
              </a:path>
            </a:pathLst>
          </a:custGeom>
          <a:solidFill>
            <a:srgbClr val="7B8AF5"/>
          </a:solidFill>
        </p:spPr>
        <p:txBody>
          <a:bodyPr wrap="square" lIns="0" tIns="0" rIns="0" bIns="0" rtlCol="0"/>
          <a:lstStyle/>
          <a:p>
            <a:endParaRPr/>
          </a:p>
        </p:txBody>
      </p:sp>
      <p:sp>
        <p:nvSpPr>
          <p:cNvPr id="2" name="Holder 2"/>
          <p:cNvSpPr>
            <a:spLocks noGrp="1"/>
          </p:cNvSpPr>
          <p:nvPr>
            <p:ph type="ctrTitle"/>
          </p:nvPr>
        </p:nvSpPr>
        <p:spPr>
          <a:xfrm>
            <a:off x="853314" y="831837"/>
            <a:ext cx="13054330" cy="2330450"/>
          </a:xfrm>
          <a:prstGeom prst="rect">
            <a:avLst/>
          </a:prstGeom>
        </p:spPr>
        <p:txBody>
          <a:bodyPr wrap="square" lIns="0" tIns="0" rIns="0" bIns="0">
            <a:spAutoFit/>
          </a:bodyPr>
          <a:lstStyle>
            <a:lvl1pPr>
              <a:defRPr sz="6500" b="1" i="0">
                <a:solidFill>
                  <a:schemeClr val="bg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8694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3314" y="887927"/>
            <a:ext cx="14112240" cy="2330450"/>
          </a:xfrm>
          <a:prstGeom prst="rect">
            <a:avLst/>
          </a:prstGeom>
        </p:spPr>
        <p:txBody>
          <a:bodyPr wrap="square" lIns="0" tIns="0" rIns="0" bIns="0">
            <a:spAutoFit/>
          </a:bodyPr>
          <a:lstStyle>
            <a:lvl1pPr>
              <a:defRPr sz="6500" b="1" i="0">
                <a:solidFill>
                  <a:schemeClr val="bg1"/>
                </a:solidFill>
                <a:latin typeface="Tahoma"/>
                <a:cs typeface="Tahoma"/>
              </a:defRPr>
            </a:lvl1pPr>
          </a:lstStyle>
          <a:p>
            <a:endParaRPr/>
          </a:p>
        </p:txBody>
      </p:sp>
      <p:sp>
        <p:nvSpPr>
          <p:cNvPr id="3" name="Holder 3"/>
          <p:cNvSpPr>
            <a:spLocks noGrp="1"/>
          </p:cNvSpPr>
          <p:nvPr>
            <p:ph type="body" idx="1"/>
          </p:nvPr>
        </p:nvSpPr>
        <p:spPr>
          <a:xfrm>
            <a:off x="7417906" y="4153035"/>
            <a:ext cx="10412730" cy="4777105"/>
          </a:xfrm>
          <a:prstGeom prst="rect">
            <a:avLst/>
          </a:prstGeom>
        </p:spPr>
        <p:txBody>
          <a:bodyPr wrap="square" lIns="0" tIns="0" rIns="0" bIns="0">
            <a:spAutoFit/>
          </a:bodyPr>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5/30/2024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24110" y="4003840"/>
            <a:ext cx="7867650" cy="4263860"/>
          </a:xfrm>
          <a:prstGeom prst="rect">
            <a:avLst/>
          </a:prstGeom>
        </p:spPr>
        <p:txBody>
          <a:bodyPr vert="horz" wrap="square" lIns="0" tIns="12065" rIns="0" bIns="0" rtlCol="0">
            <a:spAutoFit/>
          </a:bodyPr>
          <a:lstStyle/>
          <a:p>
            <a:pPr marL="12700" marR="5080" indent="-635" algn="ctr">
              <a:lnSpc>
                <a:spcPct val="116700"/>
              </a:lnSpc>
              <a:spcBef>
                <a:spcPts val="95"/>
              </a:spcBef>
            </a:pPr>
            <a:r>
              <a:rPr lang="lt-LT" sz="6000" spc="-190" dirty="0">
                <a:latin typeface="Biome" panose="020B0503030204020804" pitchFamily="34" charset="0"/>
                <a:cs typeface="Biome" panose="020B0503030204020804" pitchFamily="34" charset="0"/>
              </a:rPr>
              <a:t>Emocijos, elgesys ir informacijos paieška neapibrėžtumo sąlygomis</a:t>
            </a:r>
            <a:endParaRPr sz="6000" dirty="0">
              <a:latin typeface="Biome" panose="020B0503030204020804" pitchFamily="34" charset="0"/>
              <a:cs typeface="Biome" panose="020B0503030204020804" pitchFamily="34" charset="0"/>
            </a:endParaRPr>
          </a:p>
        </p:txBody>
      </p:sp>
      <p:grpSp>
        <p:nvGrpSpPr>
          <p:cNvPr id="9" name="object 9"/>
          <p:cNvGrpSpPr/>
          <p:nvPr/>
        </p:nvGrpSpPr>
        <p:grpSpPr>
          <a:xfrm>
            <a:off x="0" y="0"/>
            <a:ext cx="8142605" cy="2833370"/>
            <a:chOff x="0" y="0"/>
            <a:chExt cx="8142605" cy="2833370"/>
          </a:xfrm>
        </p:grpSpPr>
        <p:sp>
          <p:nvSpPr>
            <p:cNvPr id="10" name="object 10"/>
            <p:cNvSpPr/>
            <p:nvPr/>
          </p:nvSpPr>
          <p:spPr>
            <a:xfrm>
              <a:off x="0" y="0"/>
              <a:ext cx="8142605" cy="2833370"/>
            </a:xfrm>
            <a:custGeom>
              <a:avLst/>
              <a:gdLst/>
              <a:ahLst/>
              <a:cxnLst/>
              <a:rect l="l" t="t" r="r" b="b"/>
              <a:pathLst>
                <a:path w="8142605" h="2833370">
                  <a:moveTo>
                    <a:pt x="4319966" y="2693514"/>
                  </a:moveTo>
                  <a:lnTo>
                    <a:pt x="968108" y="2693514"/>
                  </a:lnTo>
                  <a:lnTo>
                    <a:pt x="177028" y="2503014"/>
                  </a:lnTo>
                  <a:lnTo>
                    <a:pt x="126516" y="2490314"/>
                  </a:lnTo>
                  <a:lnTo>
                    <a:pt x="76301" y="2464914"/>
                  </a:lnTo>
                  <a:lnTo>
                    <a:pt x="0" y="2445381"/>
                  </a:lnTo>
                  <a:lnTo>
                    <a:pt x="0" y="0"/>
                  </a:lnTo>
                  <a:lnTo>
                    <a:pt x="8142553" y="0"/>
                  </a:lnTo>
                  <a:lnTo>
                    <a:pt x="8142343" y="1114"/>
                  </a:lnTo>
                  <a:lnTo>
                    <a:pt x="8134540" y="26514"/>
                  </a:lnTo>
                  <a:lnTo>
                    <a:pt x="8126134" y="64614"/>
                  </a:lnTo>
                  <a:lnTo>
                    <a:pt x="8117130" y="102714"/>
                  </a:lnTo>
                  <a:lnTo>
                    <a:pt x="8107529" y="128114"/>
                  </a:lnTo>
                  <a:lnTo>
                    <a:pt x="8097337" y="166214"/>
                  </a:lnTo>
                  <a:lnTo>
                    <a:pt x="8086554" y="204314"/>
                  </a:lnTo>
                  <a:lnTo>
                    <a:pt x="8075186" y="229714"/>
                  </a:lnTo>
                  <a:lnTo>
                    <a:pt x="8063235" y="267814"/>
                  </a:lnTo>
                  <a:lnTo>
                    <a:pt x="8050704" y="305914"/>
                  </a:lnTo>
                  <a:lnTo>
                    <a:pt x="8037597" y="331314"/>
                  </a:lnTo>
                  <a:lnTo>
                    <a:pt x="8023917" y="369414"/>
                  </a:lnTo>
                  <a:lnTo>
                    <a:pt x="8009667" y="394814"/>
                  </a:lnTo>
                  <a:lnTo>
                    <a:pt x="7994851" y="432914"/>
                  </a:lnTo>
                  <a:lnTo>
                    <a:pt x="7979471" y="471014"/>
                  </a:lnTo>
                  <a:lnTo>
                    <a:pt x="7963531" y="496414"/>
                  </a:lnTo>
                  <a:lnTo>
                    <a:pt x="7947035" y="534514"/>
                  </a:lnTo>
                  <a:lnTo>
                    <a:pt x="7929985" y="559914"/>
                  </a:lnTo>
                  <a:lnTo>
                    <a:pt x="7912384" y="598014"/>
                  </a:lnTo>
                  <a:lnTo>
                    <a:pt x="7894236" y="623414"/>
                  </a:lnTo>
                  <a:lnTo>
                    <a:pt x="7875545" y="661514"/>
                  </a:lnTo>
                  <a:lnTo>
                    <a:pt x="7856313" y="686914"/>
                  </a:lnTo>
                  <a:lnTo>
                    <a:pt x="7836544" y="725014"/>
                  </a:lnTo>
                  <a:lnTo>
                    <a:pt x="7816240" y="750414"/>
                  </a:lnTo>
                  <a:lnTo>
                    <a:pt x="7795406" y="788514"/>
                  </a:lnTo>
                  <a:lnTo>
                    <a:pt x="7774044" y="813914"/>
                  </a:lnTo>
                  <a:lnTo>
                    <a:pt x="7752158" y="852014"/>
                  </a:lnTo>
                  <a:lnTo>
                    <a:pt x="7729751" y="877414"/>
                  </a:lnTo>
                  <a:lnTo>
                    <a:pt x="7706826" y="902814"/>
                  </a:lnTo>
                  <a:lnTo>
                    <a:pt x="7683387" y="940914"/>
                  </a:lnTo>
                  <a:lnTo>
                    <a:pt x="7659436" y="966314"/>
                  </a:lnTo>
                  <a:lnTo>
                    <a:pt x="7634977" y="1004414"/>
                  </a:lnTo>
                  <a:lnTo>
                    <a:pt x="7610013" y="1029814"/>
                  </a:lnTo>
                  <a:lnTo>
                    <a:pt x="7584548" y="1055214"/>
                  </a:lnTo>
                  <a:lnTo>
                    <a:pt x="7558585" y="1093314"/>
                  </a:lnTo>
                  <a:lnTo>
                    <a:pt x="7532126" y="1118714"/>
                  </a:lnTo>
                  <a:lnTo>
                    <a:pt x="7505175" y="1144114"/>
                  </a:lnTo>
                  <a:lnTo>
                    <a:pt x="7477736" y="1169514"/>
                  </a:lnTo>
                  <a:lnTo>
                    <a:pt x="7449812" y="1207614"/>
                  </a:lnTo>
                  <a:lnTo>
                    <a:pt x="7421406" y="1233014"/>
                  </a:lnTo>
                  <a:lnTo>
                    <a:pt x="7392520" y="1258414"/>
                  </a:lnTo>
                  <a:lnTo>
                    <a:pt x="7363160" y="1283814"/>
                  </a:lnTo>
                  <a:lnTo>
                    <a:pt x="7333326" y="1321914"/>
                  </a:lnTo>
                  <a:lnTo>
                    <a:pt x="7303024" y="1347314"/>
                  </a:lnTo>
                  <a:lnTo>
                    <a:pt x="7272256" y="1372714"/>
                  </a:lnTo>
                  <a:lnTo>
                    <a:pt x="7241026" y="1398114"/>
                  </a:lnTo>
                  <a:lnTo>
                    <a:pt x="7209336" y="1423514"/>
                  </a:lnTo>
                  <a:lnTo>
                    <a:pt x="7177190" y="1448914"/>
                  </a:lnTo>
                  <a:lnTo>
                    <a:pt x="7144591" y="1487014"/>
                  </a:lnTo>
                  <a:lnTo>
                    <a:pt x="7111543" y="1512414"/>
                  </a:lnTo>
                  <a:lnTo>
                    <a:pt x="7078048" y="1537814"/>
                  </a:lnTo>
                  <a:lnTo>
                    <a:pt x="7009733" y="1588614"/>
                  </a:lnTo>
                  <a:lnTo>
                    <a:pt x="6939672" y="1639414"/>
                  </a:lnTo>
                  <a:lnTo>
                    <a:pt x="6867890" y="1690214"/>
                  </a:lnTo>
                  <a:lnTo>
                    <a:pt x="6794414" y="1741014"/>
                  </a:lnTo>
                  <a:lnTo>
                    <a:pt x="6719270" y="1791814"/>
                  </a:lnTo>
                  <a:lnTo>
                    <a:pt x="6642484" y="1842614"/>
                  </a:lnTo>
                  <a:lnTo>
                    <a:pt x="6603483" y="1855314"/>
                  </a:lnTo>
                  <a:lnTo>
                    <a:pt x="6564081" y="1880714"/>
                  </a:lnTo>
                  <a:lnTo>
                    <a:pt x="6443503" y="1956914"/>
                  </a:lnTo>
                  <a:lnTo>
                    <a:pt x="6402531" y="1969614"/>
                  </a:lnTo>
                  <a:lnTo>
                    <a:pt x="6277319" y="2045814"/>
                  </a:lnTo>
                  <a:lnTo>
                    <a:pt x="6234828" y="2058514"/>
                  </a:lnTo>
                  <a:lnTo>
                    <a:pt x="6148734" y="2109314"/>
                  </a:lnTo>
                  <a:lnTo>
                    <a:pt x="6105138" y="2122014"/>
                  </a:lnTo>
                  <a:lnTo>
                    <a:pt x="6061180" y="2147414"/>
                  </a:lnTo>
                  <a:lnTo>
                    <a:pt x="6016864" y="2160114"/>
                  </a:lnTo>
                  <a:lnTo>
                    <a:pt x="5927168" y="2210914"/>
                  </a:lnTo>
                  <a:lnTo>
                    <a:pt x="5881795" y="2223614"/>
                  </a:lnTo>
                  <a:lnTo>
                    <a:pt x="5836077" y="2249014"/>
                  </a:lnTo>
                  <a:lnTo>
                    <a:pt x="5790016" y="2261714"/>
                  </a:lnTo>
                  <a:lnTo>
                    <a:pt x="5743617" y="2287114"/>
                  </a:lnTo>
                  <a:lnTo>
                    <a:pt x="5649814" y="2312514"/>
                  </a:lnTo>
                  <a:lnTo>
                    <a:pt x="5602416" y="2337914"/>
                  </a:lnTo>
                  <a:lnTo>
                    <a:pt x="5554693" y="2350614"/>
                  </a:lnTo>
                  <a:lnTo>
                    <a:pt x="5506647" y="2376014"/>
                  </a:lnTo>
                  <a:lnTo>
                    <a:pt x="5409599" y="2401414"/>
                  </a:lnTo>
                  <a:lnTo>
                    <a:pt x="5360604" y="2426814"/>
                  </a:lnTo>
                  <a:lnTo>
                    <a:pt x="5211773" y="2464914"/>
                  </a:lnTo>
                  <a:lnTo>
                    <a:pt x="5161558" y="2490314"/>
                  </a:lnTo>
                  <a:lnTo>
                    <a:pt x="5111047" y="2503014"/>
                  </a:lnTo>
                  <a:lnTo>
                    <a:pt x="4319966" y="2693514"/>
                  </a:lnTo>
                  <a:close/>
                </a:path>
                <a:path w="8142605" h="2833370">
                  <a:moveTo>
                    <a:pt x="4099256" y="2731614"/>
                  </a:moveTo>
                  <a:lnTo>
                    <a:pt x="1188818" y="2731614"/>
                  </a:lnTo>
                  <a:lnTo>
                    <a:pt x="1022926" y="2693514"/>
                  </a:lnTo>
                  <a:lnTo>
                    <a:pt x="4265148" y="2693514"/>
                  </a:lnTo>
                  <a:lnTo>
                    <a:pt x="4099256" y="2731614"/>
                  </a:lnTo>
                  <a:close/>
                </a:path>
                <a:path w="8142605" h="2833370">
                  <a:moveTo>
                    <a:pt x="3931278" y="2757014"/>
                  </a:moveTo>
                  <a:lnTo>
                    <a:pt x="1356796" y="2757014"/>
                  </a:lnTo>
                  <a:lnTo>
                    <a:pt x="1244583" y="2731614"/>
                  </a:lnTo>
                  <a:lnTo>
                    <a:pt x="4043491" y="2731614"/>
                  </a:lnTo>
                  <a:lnTo>
                    <a:pt x="3931278" y="2757014"/>
                  </a:lnTo>
                  <a:close/>
                </a:path>
                <a:path w="8142605" h="2833370">
                  <a:moveTo>
                    <a:pt x="3818178" y="2769714"/>
                  </a:moveTo>
                  <a:lnTo>
                    <a:pt x="1469897" y="2769714"/>
                  </a:lnTo>
                  <a:lnTo>
                    <a:pt x="1413237" y="2757014"/>
                  </a:lnTo>
                  <a:lnTo>
                    <a:pt x="3874837" y="2757014"/>
                  </a:lnTo>
                  <a:lnTo>
                    <a:pt x="3818178" y="2769714"/>
                  </a:lnTo>
                  <a:close/>
                </a:path>
                <a:path w="8142605" h="2833370">
                  <a:moveTo>
                    <a:pt x="3704214" y="2782414"/>
                  </a:moveTo>
                  <a:lnTo>
                    <a:pt x="1583860" y="2782414"/>
                  </a:lnTo>
                  <a:lnTo>
                    <a:pt x="1526772" y="2769714"/>
                  </a:lnTo>
                  <a:lnTo>
                    <a:pt x="3761302" y="2769714"/>
                  </a:lnTo>
                  <a:lnTo>
                    <a:pt x="3704214" y="2782414"/>
                  </a:lnTo>
                  <a:close/>
                </a:path>
                <a:path w="8142605" h="2833370">
                  <a:moveTo>
                    <a:pt x="3589415" y="2795114"/>
                  </a:moveTo>
                  <a:lnTo>
                    <a:pt x="1698659" y="2795114"/>
                  </a:lnTo>
                  <a:lnTo>
                    <a:pt x="1641157" y="2782414"/>
                  </a:lnTo>
                  <a:lnTo>
                    <a:pt x="3646918" y="2782414"/>
                  </a:lnTo>
                  <a:lnTo>
                    <a:pt x="3589415" y="2795114"/>
                  </a:lnTo>
                  <a:close/>
                </a:path>
                <a:path w="8142605" h="2833370">
                  <a:moveTo>
                    <a:pt x="3473806" y="2807814"/>
                  </a:moveTo>
                  <a:lnTo>
                    <a:pt x="1814269" y="2807814"/>
                  </a:lnTo>
                  <a:lnTo>
                    <a:pt x="1756364" y="2795114"/>
                  </a:lnTo>
                  <a:lnTo>
                    <a:pt x="3531710" y="2795114"/>
                  </a:lnTo>
                  <a:lnTo>
                    <a:pt x="3473806" y="2807814"/>
                  </a:lnTo>
                  <a:close/>
                </a:path>
                <a:path w="8142605" h="2833370">
                  <a:moveTo>
                    <a:pt x="3298929" y="2820514"/>
                  </a:moveTo>
                  <a:lnTo>
                    <a:pt x="1989145" y="2820514"/>
                  </a:lnTo>
                  <a:lnTo>
                    <a:pt x="1930663" y="2807814"/>
                  </a:lnTo>
                  <a:lnTo>
                    <a:pt x="3357412" y="2807814"/>
                  </a:lnTo>
                  <a:lnTo>
                    <a:pt x="3298929" y="2820514"/>
                  </a:lnTo>
                  <a:close/>
                </a:path>
                <a:path w="8142605" h="2833370">
                  <a:moveTo>
                    <a:pt x="3122377" y="2833213"/>
                  </a:moveTo>
                  <a:lnTo>
                    <a:pt x="2165697" y="2833213"/>
                  </a:lnTo>
                  <a:lnTo>
                    <a:pt x="2106667" y="2820514"/>
                  </a:lnTo>
                  <a:lnTo>
                    <a:pt x="3181408" y="2820514"/>
                  </a:lnTo>
                  <a:lnTo>
                    <a:pt x="3122377" y="2833213"/>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778273" y="795433"/>
              <a:ext cx="5543549" cy="1219199"/>
            </a:xfrm>
            <a:prstGeom prst="rect">
              <a:avLst/>
            </a:prstGeom>
          </p:spPr>
        </p:pic>
      </p:grpSp>
      <p:grpSp>
        <p:nvGrpSpPr>
          <p:cNvPr id="12" name="object 12"/>
          <p:cNvGrpSpPr/>
          <p:nvPr/>
        </p:nvGrpSpPr>
        <p:grpSpPr>
          <a:xfrm>
            <a:off x="10052770" y="0"/>
            <a:ext cx="8235315" cy="2628265"/>
            <a:chOff x="10052770" y="0"/>
            <a:chExt cx="8235315" cy="2628265"/>
          </a:xfrm>
        </p:grpSpPr>
        <p:sp>
          <p:nvSpPr>
            <p:cNvPr id="13" name="object 13"/>
            <p:cNvSpPr/>
            <p:nvPr/>
          </p:nvSpPr>
          <p:spPr>
            <a:xfrm>
              <a:off x="10052770" y="0"/>
              <a:ext cx="8235315" cy="2628265"/>
            </a:xfrm>
            <a:custGeom>
              <a:avLst/>
              <a:gdLst/>
              <a:ahLst/>
              <a:cxnLst/>
              <a:rect l="l" t="t" r="r" b="b"/>
              <a:pathLst>
                <a:path w="8235315" h="2628265">
                  <a:moveTo>
                    <a:pt x="7118037" y="2488286"/>
                  </a:moveTo>
                  <a:lnTo>
                    <a:pt x="3766179" y="2488286"/>
                  </a:lnTo>
                  <a:lnTo>
                    <a:pt x="2975099" y="2297786"/>
                  </a:lnTo>
                  <a:lnTo>
                    <a:pt x="2924588" y="2285086"/>
                  </a:lnTo>
                  <a:lnTo>
                    <a:pt x="2874373" y="2259686"/>
                  </a:lnTo>
                  <a:lnTo>
                    <a:pt x="2725542" y="2221586"/>
                  </a:lnTo>
                  <a:lnTo>
                    <a:pt x="2676547" y="2196186"/>
                  </a:lnTo>
                  <a:lnTo>
                    <a:pt x="2579499" y="2170786"/>
                  </a:lnTo>
                  <a:lnTo>
                    <a:pt x="2531453" y="2145386"/>
                  </a:lnTo>
                  <a:lnTo>
                    <a:pt x="2483730" y="2132686"/>
                  </a:lnTo>
                  <a:lnTo>
                    <a:pt x="2436332" y="2107286"/>
                  </a:lnTo>
                  <a:lnTo>
                    <a:pt x="2342529" y="2081886"/>
                  </a:lnTo>
                  <a:lnTo>
                    <a:pt x="2296129" y="2056486"/>
                  </a:lnTo>
                  <a:lnTo>
                    <a:pt x="2250069" y="2043786"/>
                  </a:lnTo>
                  <a:lnTo>
                    <a:pt x="2204350" y="2018386"/>
                  </a:lnTo>
                  <a:lnTo>
                    <a:pt x="2158978" y="2005686"/>
                  </a:lnTo>
                  <a:lnTo>
                    <a:pt x="2069282" y="1954886"/>
                  </a:lnTo>
                  <a:lnTo>
                    <a:pt x="2024966" y="1942186"/>
                  </a:lnTo>
                  <a:lnTo>
                    <a:pt x="1981008" y="1916786"/>
                  </a:lnTo>
                  <a:lnTo>
                    <a:pt x="1937412" y="1904086"/>
                  </a:lnTo>
                  <a:lnTo>
                    <a:pt x="1851318" y="1853286"/>
                  </a:lnTo>
                  <a:lnTo>
                    <a:pt x="1808826" y="1840586"/>
                  </a:lnTo>
                  <a:lnTo>
                    <a:pt x="1683615" y="1764386"/>
                  </a:lnTo>
                  <a:lnTo>
                    <a:pt x="1642642" y="1751686"/>
                  </a:lnTo>
                  <a:lnTo>
                    <a:pt x="1522065" y="1675486"/>
                  </a:lnTo>
                  <a:lnTo>
                    <a:pt x="1482663" y="1650086"/>
                  </a:lnTo>
                  <a:lnTo>
                    <a:pt x="1443662" y="1637386"/>
                  </a:lnTo>
                  <a:lnTo>
                    <a:pt x="1366876" y="1586586"/>
                  </a:lnTo>
                  <a:lnTo>
                    <a:pt x="1291731" y="1535786"/>
                  </a:lnTo>
                  <a:lnTo>
                    <a:pt x="1218255" y="1484986"/>
                  </a:lnTo>
                  <a:lnTo>
                    <a:pt x="1146474" y="1434186"/>
                  </a:lnTo>
                  <a:lnTo>
                    <a:pt x="1076412" y="1383386"/>
                  </a:lnTo>
                  <a:lnTo>
                    <a:pt x="1008097" y="1332586"/>
                  </a:lnTo>
                  <a:lnTo>
                    <a:pt x="974603" y="1307186"/>
                  </a:lnTo>
                  <a:lnTo>
                    <a:pt x="941554" y="1281786"/>
                  </a:lnTo>
                  <a:lnTo>
                    <a:pt x="908956" y="1243686"/>
                  </a:lnTo>
                  <a:lnTo>
                    <a:pt x="876810" y="1218286"/>
                  </a:lnTo>
                  <a:lnTo>
                    <a:pt x="845120" y="1192886"/>
                  </a:lnTo>
                  <a:lnTo>
                    <a:pt x="813889" y="1167486"/>
                  </a:lnTo>
                  <a:lnTo>
                    <a:pt x="783121" y="1142086"/>
                  </a:lnTo>
                  <a:lnTo>
                    <a:pt x="752819" y="1116686"/>
                  </a:lnTo>
                  <a:lnTo>
                    <a:pt x="722986" y="1078586"/>
                  </a:lnTo>
                  <a:lnTo>
                    <a:pt x="693625" y="1053186"/>
                  </a:lnTo>
                  <a:lnTo>
                    <a:pt x="664740" y="1027786"/>
                  </a:lnTo>
                  <a:lnTo>
                    <a:pt x="636333" y="1002386"/>
                  </a:lnTo>
                  <a:lnTo>
                    <a:pt x="608409" y="964286"/>
                  </a:lnTo>
                  <a:lnTo>
                    <a:pt x="580970" y="938886"/>
                  </a:lnTo>
                  <a:lnTo>
                    <a:pt x="554020" y="913486"/>
                  </a:lnTo>
                  <a:lnTo>
                    <a:pt x="527561" y="888086"/>
                  </a:lnTo>
                  <a:lnTo>
                    <a:pt x="501597" y="849986"/>
                  </a:lnTo>
                  <a:lnTo>
                    <a:pt x="476132" y="824586"/>
                  </a:lnTo>
                  <a:lnTo>
                    <a:pt x="451168" y="799186"/>
                  </a:lnTo>
                  <a:lnTo>
                    <a:pt x="426709" y="761086"/>
                  </a:lnTo>
                  <a:lnTo>
                    <a:pt x="402759" y="735686"/>
                  </a:lnTo>
                  <a:lnTo>
                    <a:pt x="379319" y="697586"/>
                  </a:lnTo>
                  <a:lnTo>
                    <a:pt x="356394" y="672186"/>
                  </a:lnTo>
                  <a:lnTo>
                    <a:pt x="333987" y="646786"/>
                  </a:lnTo>
                  <a:lnTo>
                    <a:pt x="312101" y="608686"/>
                  </a:lnTo>
                  <a:lnTo>
                    <a:pt x="290739" y="583286"/>
                  </a:lnTo>
                  <a:lnTo>
                    <a:pt x="269905" y="545186"/>
                  </a:lnTo>
                  <a:lnTo>
                    <a:pt x="249602" y="519786"/>
                  </a:lnTo>
                  <a:lnTo>
                    <a:pt x="229832" y="481686"/>
                  </a:lnTo>
                  <a:lnTo>
                    <a:pt x="210600" y="456286"/>
                  </a:lnTo>
                  <a:lnTo>
                    <a:pt x="191909" y="418186"/>
                  </a:lnTo>
                  <a:lnTo>
                    <a:pt x="173761" y="392786"/>
                  </a:lnTo>
                  <a:lnTo>
                    <a:pt x="156161" y="354686"/>
                  </a:lnTo>
                  <a:lnTo>
                    <a:pt x="139110" y="329286"/>
                  </a:lnTo>
                  <a:lnTo>
                    <a:pt x="122614" y="291186"/>
                  </a:lnTo>
                  <a:lnTo>
                    <a:pt x="106674" y="265786"/>
                  </a:lnTo>
                  <a:lnTo>
                    <a:pt x="91294" y="227686"/>
                  </a:lnTo>
                  <a:lnTo>
                    <a:pt x="76478" y="189586"/>
                  </a:lnTo>
                  <a:lnTo>
                    <a:pt x="62228" y="164186"/>
                  </a:lnTo>
                  <a:lnTo>
                    <a:pt x="48548" y="126086"/>
                  </a:lnTo>
                  <a:lnTo>
                    <a:pt x="35441" y="100686"/>
                  </a:lnTo>
                  <a:lnTo>
                    <a:pt x="22910" y="62586"/>
                  </a:lnTo>
                  <a:lnTo>
                    <a:pt x="10959" y="24486"/>
                  </a:lnTo>
                  <a:lnTo>
                    <a:pt x="0" y="0"/>
                  </a:lnTo>
                  <a:lnTo>
                    <a:pt x="8235230" y="0"/>
                  </a:lnTo>
                  <a:lnTo>
                    <a:pt x="8235230" y="2188973"/>
                  </a:lnTo>
                  <a:lnTo>
                    <a:pt x="8207670" y="2196186"/>
                  </a:lnTo>
                  <a:lnTo>
                    <a:pt x="8158675" y="2221586"/>
                  </a:lnTo>
                  <a:lnTo>
                    <a:pt x="8009844" y="2259686"/>
                  </a:lnTo>
                  <a:lnTo>
                    <a:pt x="7959629" y="2285086"/>
                  </a:lnTo>
                  <a:lnTo>
                    <a:pt x="7909118" y="2297786"/>
                  </a:lnTo>
                  <a:lnTo>
                    <a:pt x="7118037" y="2488286"/>
                  </a:lnTo>
                  <a:close/>
                </a:path>
                <a:path w="8235315" h="2628265">
                  <a:moveTo>
                    <a:pt x="6897327" y="2526386"/>
                  </a:moveTo>
                  <a:lnTo>
                    <a:pt x="3986889" y="2526386"/>
                  </a:lnTo>
                  <a:lnTo>
                    <a:pt x="3820998" y="2488286"/>
                  </a:lnTo>
                  <a:lnTo>
                    <a:pt x="7063219" y="2488286"/>
                  </a:lnTo>
                  <a:lnTo>
                    <a:pt x="6897327" y="2526386"/>
                  </a:lnTo>
                  <a:close/>
                </a:path>
                <a:path w="8235315" h="2628265">
                  <a:moveTo>
                    <a:pt x="6729349" y="2551786"/>
                  </a:moveTo>
                  <a:lnTo>
                    <a:pt x="4154867" y="2551786"/>
                  </a:lnTo>
                  <a:lnTo>
                    <a:pt x="4042655" y="2526386"/>
                  </a:lnTo>
                  <a:lnTo>
                    <a:pt x="6841562" y="2526386"/>
                  </a:lnTo>
                  <a:lnTo>
                    <a:pt x="6729349" y="2551786"/>
                  </a:lnTo>
                  <a:close/>
                </a:path>
                <a:path w="8235315" h="2628265">
                  <a:moveTo>
                    <a:pt x="6616249" y="2564486"/>
                  </a:moveTo>
                  <a:lnTo>
                    <a:pt x="4267968" y="2564486"/>
                  </a:lnTo>
                  <a:lnTo>
                    <a:pt x="4211308" y="2551786"/>
                  </a:lnTo>
                  <a:lnTo>
                    <a:pt x="6672908" y="2551786"/>
                  </a:lnTo>
                  <a:lnTo>
                    <a:pt x="6616249" y="2564486"/>
                  </a:lnTo>
                  <a:close/>
                </a:path>
                <a:path w="8235315" h="2628265">
                  <a:moveTo>
                    <a:pt x="6502285" y="2577186"/>
                  </a:moveTo>
                  <a:lnTo>
                    <a:pt x="4381931" y="2577186"/>
                  </a:lnTo>
                  <a:lnTo>
                    <a:pt x="4324844" y="2564486"/>
                  </a:lnTo>
                  <a:lnTo>
                    <a:pt x="6559373" y="2564486"/>
                  </a:lnTo>
                  <a:lnTo>
                    <a:pt x="6502285" y="2577186"/>
                  </a:lnTo>
                  <a:close/>
                </a:path>
                <a:path w="8235315" h="2628265">
                  <a:moveTo>
                    <a:pt x="6387486" y="2589886"/>
                  </a:moveTo>
                  <a:lnTo>
                    <a:pt x="4496731" y="2589886"/>
                  </a:lnTo>
                  <a:lnTo>
                    <a:pt x="4439228" y="2577186"/>
                  </a:lnTo>
                  <a:lnTo>
                    <a:pt x="6444989" y="2577186"/>
                  </a:lnTo>
                  <a:lnTo>
                    <a:pt x="6387486" y="2589886"/>
                  </a:lnTo>
                  <a:close/>
                </a:path>
                <a:path w="8235315" h="2628265">
                  <a:moveTo>
                    <a:pt x="6271877" y="2602586"/>
                  </a:moveTo>
                  <a:lnTo>
                    <a:pt x="4612340" y="2602586"/>
                  </a:lnTo>
                  <a:lnTo>
                    <a:pt x="4554436" y="2589886"/>
                  </a:lnTo>
                  <a:lnTo>
                    <a:pt x="6329781" y="2589886"/>
                  </a:lnTo>
                  <a:lnTo>
                    <a:pt x="6271877" y="2602586"/>
                  </a:lnTo>
                  <a:close/>
                </a:path>
                <a:path w="8235315" h="2628265">
                  <a:moveTo>
                    <a:pt x="6097000" y="2615286"/>
                  </a:moveTo>
                  <a:lnTo>
                    <a:pt x="4787217" y="2615286"/>
                  </a:lnTo>
                  <a:lnTo>
                    <a:pt x="4728734" y="2602586"/>
                  </a:lnTo>
                  <a:lnTo>
                    <a:pt x="6155483" y="2602586"/>
                  </a:lnTo>
                  <a:lnTo>
                    <a:pt x="6097000" y="2615286"/>
                  </a:lnTo>
                  <a:close/>
                </a:path>
                <a:path w="8235315" h="2628265">
                  <a:moveTo>
                    <a:pt x="5920448" y="2627986"/>
                  </a:moveTo>
                  <a:lnTo>
                    <a:pt x="4963769" y="2627986"/>
                  </a:lnTo>
                  <a:lnTo>
                    <a:pt x="4904738" y="2615286"/>
                  </a:lnTo>
                  <a:lnTo>
                    <a:pt x="5979479" y="2615286"/>
                  </a:lnTo>
                  <a:lnTo>
                    <a:pt x="5920448" y="2627986"/>
                  </a:lnTo>
                  <a:close/>
                </a:path>
              </a:pathLst>
            </a:custGeom>
            <a:solidFill>
              <a:srgbClr val="6274F1"/>
            </a:solidFill>
          </p:spPr>
          <p:txBody>
            <a:bodyPr wrap="square" lIns="0" tIns="0" rIns="0" bIns="0" rtlCol="0"/>
            <a:lstStyle/>
            <a:p>
              <a:endParaRPr/>
            </a:p>
          </p:txBody>
        </p:sp>
        <p:pic>
          <p:nvPicPr>
            <p:cNvPr id="14" name="object 14"/>
            <p:cNvPicPr/>
            <p:nvPr/>
          </p:nvPicPr>
          <p:blipFill>
            <a:blip r:embed="rId4" cstate="print"/>
            <a:stretch>
              <a:fillRect/>
            </a:stretch>
          </p:blipFill>
          <p:spPr>
            <a:xfrm>
              <a:off x="12986685" y="714677"/>
              <a:ext cx="4276724" cy="1295399"/>
            </a:xfrm>
            <a:prstGeom prst="rect">
              <a:avLst/>
            </a:prstGeom>
          </p:spPr>
        </p:pic>
      </p:grpSp>
      <p:sp>
        <p:nvSpPr>
          <p:cNvPr id="18" name="TextBox 17">
            <a:extLst>
              <a:ext uri="{FF2B5EF4-FFF2-40B4-BE49-F238E27FC236}">
                <a16:creationId xmlns:a16="http://schemas.microsoft.com/office/drawing/2014/main" id="{83DAC131-32ED-D92C-1ECF-A0B90A0AA6CD}"/>
              </a:ext>
            </a:extLst>
          </p:cNvPr>
          <p:cNvSpPr txBox="1"/>
          <p:nvPr/>
        </p:nvSpPr>
        <p:spPr>
          <a:xfrm>
            <a:off x="4572000" y="4962521"/>
            <a:ext cx="9144000" cy="369332"/>
          </a:xfrm>
          <a:prstGeom prst="rect">
            <a:avLst/>
          </a:prstGeom>
          <a:noFill/>
        </p:spPr>
        <p:txBody>
          <a:bodyPr wrap="square">
            <a:spAutoFit/>
          </a:bodyPr>
          <a:lstStyle/>
          <a:p>
            <a:endParaRPr lang="en-US" dirty="0"/>
          </a:p>
        </p:txBody>
      </p:sp>
      <p:pic>
        <p:nvPicPr>
          <p:cNvPr id="4" name="Picture 3" descr="A person holding a computer&#10;&#10;Description automatically generated">
            <a:extLst>
              <a:ext uri="{FF2B5EF4-FFF2-40B4-BE49-F238E27FC236}">
                <a16:creationId xmlns:a16="http://schemas.microsoft.com/office/drawing/2014/main" id="{95FE5F5D-1EC6-CF86-702B-D4AB96516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010076"/>
            <a:ext cx="8672673" cy="86726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0" y="1656681"/>
            <a:ext cx="12199620" cy="1813560"/>
          </a:xfrm>
          <a:custGeom>
            <a:avLst/>
            <a:gdLst/>
            <a:ahLst/>
            <a:cxnLst/>
            <a:rect l="l" t="t" r="r" b="b"/>
            <a:pathLst>
              <a:path w="12199620" h="1813560">
                <a:moveTo>
                  <a:pt x="11252963" y="1813416"/>
                </a:moveTo>
                <a:lnTo>
                  <a:pt x="0" y="1813416"/>
                </a:lnTo>
                <a:lnTo>
                  <a:pt x="0" y="0"/>
                </a:lnTo>
                <a:lnTo>
                  <a:pt x="11252963" y="0"/>
                </a:lnTo>
                <a:lnTo>
                  <a:pt x="12199614" y="906708"/>
                </a:lnTo>
                <a:lnTo>
                  <a:pt x="11252963" y="1813416"/>
                </a:lnTo>
                <a:close/>
              </a:path>
            </a:pathLst>
          </a:custGeom>
          <a:solidFill>
            <a:srgbClr val="7B8AF5"/>
          </a:solidFill>
        </p:spPr>
        <p:txBody>
          <a:bodyPr wrap="square" lIns="0" tIns="0" rIns="0" bIns="0" rtlCol="0"/>
          <a:lstStyle/>
          <a:p>
            <a:endParaRPr/>
          </a:p>
        </p:txBody>
      </p:sp>
      <p:sp>
        <p:nvSpPr>
          <p:cNvPr id="6" name="object 6"/>
          <p:cNvSpPr txBox="1">
            <a:spLocks noGrp="1"/>
          </p:cNvSpPr>
          <p:nvPr>
            <p:ph type="title"/>
          </p:nvPr>
        </p:nvSpPr>
        <p:spPr>
          <a:xfrm>
            <a:off x="990600" y="1032610"/>
            <a:ext cx="14112240" cy="2198405"/>
          </a:xfrm>
          <a:prstGeom prst="rect">
            <a:avLst/>
          </a:prstGeom>
        </p:spPr>
        <p:txBody>
          <a:bodyPr vert="horz" wrap="square" lIns="0" tIns="1110344" rIns="0" bIns="0" rtlCol="0">
            <a:spAutoFit/>
          </a:bodyPr>
          <a:lstStyle/>
          <a:p>
            <a:pPr marL="294005">
              <a:lnSpc>
                <a:spcPct val="100000"/>
              </a:lnSpc>
              <a:spcBef>
                <a:spcPts val="100"/>
              </a:spcBef>
            </a:pPr>
            <a:r>
              <a:rPr sz="7000" dirty="0">
                <a:latin typeface="Biome" panose="020B0503030204020804" pitchFamily="34" charset="0"/>
                <a:cs typeface="Biome" panose="020B0503030204020804" pitchFamily="34" charset="0"/>
              </a:rPr>
              <a:t>PAMOKOS</a:t>
            </a:r>
            <a:r>
              <a:rPr sz="7000" spc="585" dirty="0">
                <a:latin typeface="Biome" panose="020B0503030204020804" pitchFamily="34" charset="0"/>
                <a:cs typeface="Biome" panose="020B0503030204020804" pitchFamily="34" charset="0"/>
              </a:rPr>
              <a:t> </a:t>
            </a:r>
            <a:r>
              <a:rPr sz="7000" spc="-35" dirty="0">
                <a:latin typeface="Biome" panose="020B0503030204020804" pitchFamily="34" charset="0"/>
                <a:cs typeface="Biome" panose="020B0503030204020804" pitchFamily="34" charset="0"/>
              </a:rPr>
              <a:t>TIKSLAS</a:t>
            </a:r>
            <a:endParaRPr sz="7000" dirty="0">
              <a:latin typeface="Biome" panose="020B0503030204020804" pitchFamily="34" charset="0"/>
              <a:cs typeface="Biome" panose="020B0503030204020804" pitchFamily="34" charset="0"/>
            </a:endParaRPr>
          </a:p>
        </p:txBody>
      </p:sp>
      <p:sp>
        <p:nvSpPr>
          <p:cNvPr id="8" name="TextBox 7">
            <a:extLst>
              <a:ext uri="{FF2B5EF4-FFF2-40B4-BE49-F238E27FC236}">
                <a16:creationId xmlns:a16="http://schemas.microsoft.com/office/drawing/2014/main" id="{3E00B15A-F8EB-CB64-81C5-54C6F9D68564}"/>
              </a:ext>
            </a:extLst>
          </p:cNvPr>
          <p:cNvSpPr txBox="1"/>
          <p:nvPr/>
        </p:nvSpPr>
        <p:spPr>
          <a:xfrm>
            <a:off x="4419600" y="4914900"/>
            <a:ext cx="12428220" cy="2400657"/>
          </a:xfrm>
          <a:prstGeom prst="rect">
            <a:avLst/>
          </a:prstGeom>
          <a:noFill/>
        </p:spPr>
        <p:txBody>
          <a:bodyPr wrap="square" rtlCol="0">
            <a:spAutoFit/>
          </a:bodyPr>
          <a:lstStyle/>
          <a:p>
            <a:pPr algn="just"/>
            <a:r>
              <a:rPr lang="lt-LT" sz="5000" dirty="0">
                <a:latin typeface="Seaford" panose="00000500000000000000" pitchFamily="2" charset="0"/>
                <a:ea typeface="Wandohope" panose="020B0503020000020004" pitchFamily="18" charset="-128"/>
                <a:cs typeface="Sakkal Majalla" panose="020F0502020204030204" pitchFamily="2" charset="-78"/>
              </a:rPr>
              <a:t>Supažindinti su </a:t>
            </a:r>
            <a:r>
              <a:rPr lang="lt-LT" sz="5000" b="1" dirty="0">
                <a:solidFill>
                  <a:srgbClr val="7B8AF5"/>
                </a:solidFill>
                <a:latin typeface="Seaford" panose="00000500000000000000" pitchFamily="2" charset="0"/>
                <a:ea typeface="Wandohope" panose="020B0503020000020004" pitchFamily="18" charset="-128"/>
                <a:cs typeface="Sakkal Majalla" panose="020F0502020204030204" pitchFamily="2" charset="-78"/>
              </a:rPr>
              <a:t>neapibrėžtumu</a:t>
            </a:r>
            <a:r>
              <a:rPr lang="lt-LT" sz="5000" dirty="0">
                <a:latin typeface="Seaford" panose="00000500000000000000" pitchFamily="2" charset="0"/>
                <a:ea typeface="Wandohope" panose="020B0503020000020004" pitchFamily="18" charset="-128"/>
                <a:cs typeface="Sakkal Majalla" panose="020F0502020204030204" pitchFamily="2" charset="-78"/>
              </a:rPr>
              <a:t>, pasireiškiančiu po reikšmingų įvykių, situacijos pasikeitimo ar krizių metu.</a:t>
            </a:r>
            <a:endParaRPr lang="en-US" sz="5000" dirty="0">
              <a:latin typeface="Seaford" panose="00000500000000000000" pitchFamily="2" charset="0"/>
              <a:ea typeface="Wandohope" panose="020B0503020000020004" pitchFamily="18" charset="-128"/>
              <a:cs typeface="Sakkal Majalla" panose="020F0502020204030204" pitchFamily="2" charset="-78"/>
            </a:endParaRPr>
          </a:p>
        </p:txBody>
      </p:sp>
      <p:sp>
        <p:nvSpPr>
          <p:cNvPr id="13" name="object 4">
            <a:extLst>
              <a:ext uri="{FF2B5EF4-FFF2-40B4-BE49-F238E27FC236}">
                <a16:creationId xmlns:a16="http://schemas.microsoft.com/office/drawing/2014/main" id="{1F7E9BB4-B12D-02FD-810F-9010A7AA2036}"/>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4" name="TextBox 3">
            <a:extLst>
              <a:ext uri="{FF2B5EF4-FFF2-40B4-BE49-F238E27FC236}">
                <a16:creationId xmlns:a16="http://schemas.microsoft.com/office/drawing/2014/main" id="{BFC7AF85-E841-34F0-9525-222D720DFF20}"/>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2</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00"/>
            <a:ext cx="1399286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600200" y="969029"/>
            <a:ext cx="10288905" cy="1092200"/>
          </a:xfrm>
          <a:prstGeom prst="rect">
            <a:avLst/>
          </a:prstGeom>
        </p:spPr>
        <p:txBody>
          <a:bodyPr vert="horz" wrap="square" lIns="0" tIns="12700" rIns="0" bIns="0" rtlCol="0">
            <a:spAutoFit/>
          </a:bodyPr>
          <a:lstStyle/>
          <a:p>
            <a:pPr marL="12700">
              <a:lnSpc>
                <a:spcPct val="100000"/>
              </a:lnSpc>
              <a:spcBef>
                <a:spcPts val="100"/>
              </a:spcBef>
            </a:pPr>
            <a:r>
              <a:rPr sz="7000" dirty="0">
                <a:latin typeface="Biome" panose="020B0503030204020804" pitchFamily="34" charset="0"/>
                <a:cs typeface="Biome" panose="020B0503030204020804" pitchFamily="34" charset="0"/>
              </a:rPr>
              <a:t>PAMOKOS</a:t>
            </a:r>
            <a:r>
              <a:rPr sz="7000" spc="585" dirty="0">
                <a:latin typeface="Biome" panose="020B0503030204020804" pitchFamily="34" charset="0"/>
                <a:cs typeface="Biome" panose="020B0503030204020804" pitchFamily="34" charset="0"/>
              </a:rPr>
              <a:t> </a:t>
            </a:r>
            <a:r>
              <a:rPr sz="7000" spc="-285" dirty="0">
                <a:latin typeface="Biome" panose="020B0503030204020804" pitchFamily="34" charset="0"/>
                <a:cs typeface="Biome" panose="020B0503030204020804" pitchFamily="34" charset="0"/>
              </a:rPr>
              <a:t>UŽDAVINIAI</a:t>
            </a:r>
            <a:endParaRPr sz="7000" dirty="0">
              <a:latin typeface="Biome" panose="020B0503030204020804" pitchFamily="34" charset="0"/>
              <a:cs typeface="Biome" panose="020B0503030204020804" pitchFamily="34" charset="0"/>
            </a:endParaRPr>
          </a:p>
        </p:txBody>
      </p:sp>
      <p:sp>
        <p:nvSpPr>
          <p:cNvPr id="4" name="object 4"/>
          <p:cNvSpPr/>
          <p:nvPr/>
        </p:nvSpPr>
        <p:spPr>
          <a:xfrm>
            <a:off x="1477056" y="2959218"/>
            <a:ext cx="929640" cy="929640"/>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object 5"/>
          <p:cNvSpPr txBox="1"/>
          <p:nvPr/>
        </p:nvSpPr>
        <p:spPr>
          <a:xfrm>
            <a:off x="2882900" y="3045645"/>
            <a:ext cx="13928044" cy="1397819"/>
          </a:xfrm>
          <a:prstGeom prst="rect">
            <a:avLst/>
          </a:prstGeom>
        </p:spPr>
        <p:txBody>
          <a:bodyPr vert="horz" wrap="square" lIns="0" tIns="12700" rIns="0" bIns="0" rtlCol="0">
            <a:spAutoFit/>
          </a:bodyPr>
          <a:lstStyle/>
          <a:p>
            <a:pPr marL="12700" algn="just">
              <a:lnSpc>
                <a:spcPct val="100000"/>
              </a:lnSpc>
              <a:spcBef>
                <a:spcPts val="100"/>
              </a:spcBef>
            </a:pPr>
            <a:r>
              <a:rPr lang="lt-LT" sz="4500" dirty="0">
                <a:solidFill>
                  <a:srgbClr val="1A1A3A"/>
                </a:solidFill>
                <a:latin typeface="Seaford" panose="00000500000000000000" pitchFamily="2" charset="0"/>
                <a:cs typeface="Palemonas" panose="02030603060206020803" pitchFamily="18" charset="0"/>
              </a:rPr>
              <a:t>Susipažinti su metodu „Neapibrėžtumo suvokimas“ bei jo tikslu.</a:t>
            </a:r>
            <a:endParaRPr lang="en-US" sz="4500" dirty="0">
              <a:latin typeface="Seaford" panose="00000500000000000000" pitchFamily="2" charset="0"/>
              <a:cs typeface="Palemonas" panose="02030603060206020803" pitchFamily="18" charset="0"/>
            </a:endParaRPr>
          </a:p>
        </p:txBody>
      </p:sp>
      <p:sp>
        <p:nvSpPr>
          <p:cNvPr id="6" name="object 6"/>
          <p:cNvSpPr/>
          <p:nvPr/>
        </p:nvSpPr>
        <p:spPr>
          <a:xfrm>
            <a:off x="1477056" y="4697052"/>
            <a:ext cx="976630" cy="976630"/>
          </a:xfrm>
          <a:custGeom>
            <a:avLst/>
            <a:gdLst/>
            <a:ahLst/>
            <a:cxnLst/>
            <a:rect l="l" t="t" r="r" b="b"/>
            <a:pathLst>
              <a:path w="976629" h="976629">
                <a:moveTo>
                  <a:pt x="488317" y="976627"/>
                </a:moveTo>
                <a:lnTo>
                  <a:pt x="441285" y="974392"/>
                </a:lnTo>
                <a:lnTo>
                  <a:pt x="395522" y="967822"/>
                </a:lnTo>
                <a:lnTo>
                  <a:pt x="351228" y="957123"/>
                </a:lnTo>
                <a:lnTo>
                  <a:pt x="308609" y="942498"/>
                </a:lnTo>
                <a:lnTo>
                  <a:pt x="267868" y="924154"/>
                </a:lnTo>
                <a:lnTo>
                  <a:pt x="229210" y="902293"/>
                </a:lnTo>
                <a:lnTo>
                  <a:pt x="192840" y="877121"/>
                </a:lnTo>
                <a:lnTo>
                  <a:pt x="158963" y="848843"/>
                </a:lnTo>
                <a:lnTo>
                  <a:pt x="127783" y="817663"/>
                </a:lnTo>
                <a:lnTo>
                  <a:pt x="99505" y="783786"/>
                </a:lnTo>
                <a:lnTo>
                  <a:pt x="74333" y="747416"/>
                </a:lnTo>
                <a:lnTo>
                  <a:pt x="52473" y="708759"/>
                </a:lnTo>
                <a:lnTo>
                  <a:pt x="34128" y="668018"/>
                </a:lnTo>
                <a:lnTo>
                  <a:pt x="19504" y="625398"/>
                </a:lnTo>
                <a:lnTo>
                  <a:pt x="8804" y="581104"/>
                </a:lnTo>
                <a:lnTo>
                  <a:pt x="2235" y="535341"/>
                </a:lnTo>
                <a:lnTo>
                  <a:pt x="0" y="488309"/>
                </a:lnTo>
                <a:lnTo>
                  <a:pt x="2235" y="441285"/>
                </a:lnTo>
                <a:lnTo>
                  <a:pt x="8804" y="395522"/>
                </a:lnTo>
                <a:lnTo>
                  <a:pt x="19504" y="351228"/>
                </a:lnTo>
                <a:lnTo>
                  <a:pt x="34128" y="308609"/>
                </a:lnTo>
                <a:lnTo>
                  <a:pt x="52473" y="267868"/>
                </a:lnTo>
                <a:lnTo>
                  <a:pt x="74333" y="229210"/>
                </a:lnTo>
                <a:lnTo>
                  <a:pt x="99505" y="192840"/>
                </a:lnTo>
                <a:lnTo>
                  <a:pt x="127783" y="158963"/>
                </a:lnTo>
                <a:lnTo>
                  <a:pt x="158963" y="127783"/>
                </a:lnTo>
                <a:lnTo>
                  <a:pt x="192840" y="99505"/>
                </a:lnTo>
                <a:lnTo>
                  <a:pt x="229210" y="74333"/>
                </a:lnTo>
                <a:lnTo>
                  <a:pt x="267868" y="52473"/>
                </a:lnTo>
                <a:lnTo>
                  <a:pt x="308609" y="34128"/>
                </a:lnTo>
                <a:lnTo>
                  <a:pt x="351228" y="19504"/>
                </a:lnTo>
                <a:lnTo>
                  <a:pt x="395522" y="8805"/>
                </a:lnTo>
                <a:lnTo>
                  <a:pt x="441285" y="2235"/>
                </a:lnTo>
                <a:lnTo>
                  <a:pt x="488313" y="0"/>
                </a:lnTo>
                <a:lnTo>
                  <a:pt x="535341" y="2235"/>
                </a:lnTo>
                <a:lnTo>
                  <a:pt x="581104" y="8805"/>
                </a:lnTo>
                <a:lnTo>
                  <a:pt x="625398" y="19504"/>
                </a:lnTo>
                <a:lnTo>
                  <a:pt x="668017" y="34128"/>
                </a:lnTo>
                <a:lnTo>
                  <a:pt x="708758" y="52473"/>
                </a:lnTo>
                <a:lnTo>
                  <a:pt x="747416" y="74333"/>
                </a:lnTo>
                <a:lnTo>
                  <a:pt x="783786" y="99505"/>
                </a:lnTo>
                <a:lnTo>
                  <a:pt x="817663" y="127783"/>
                </a:lnTo>
                <a:lnTo>
                  <a:pt x="848843" y="158963"/>
                </a:lnTo>
                <a:lnTo>
                  <a:pt x="877121" y="192840"/>
                </a:lnTo>
                <a:lnTo>
                  <a:pt x="902293" y="229210"/>
                </a:lnTo>
                <a:lnTo>
                  <a:pt x="924153" y="267868"/>
                </a:lnTo>
                <a:lnTo>
                  <a:pt x="942498" y="308609"/>
                </a:lnTo>
                <a:lnTo>
                  <a:pt x="957123" y="351228"/>
                </a:lnTo>
                <a:lnTo>
                  <a:pt x="967822" y="395522"/>
                </a:lnTo>
                <a:lnTo>
                  <a:pt x="974392" y="441285"/>
                </a:lnTo>
                <a:lnTo>
                  <a:pt x="976627" y="488313"/>
                </a:lnTo>
                <a:lnTo>
                  <a:pt x="974392" y="535341"/>
                </a:lnTo>
                <a:lnTo>
                  <a:pt x="967822" y="581104"/>
                </a:lnTo>
                <a:lnTo>
                  <a:pt x="957123" y="625398"/>
                </a:lnTo>
                <a:lnTo>
                  <a:pt x="942498" y="668018"/>
                </a:lnTo>
                <a:lnTo>
                  <a:pt x="924153" y="708759"/>
                </a:lnTo>
                <a:lnTo>
                  <a:pt x="902293" y="747416"/>
                </a:lnTo>
                <a:lnTo>
                  <a:pt x="877121" y="783786"/>
                </a:lnTo>
                <a:lnTo>
                  <a:pt x="848843" y="817663"/>
                </a:lnTo>
                <a:lnTo>
                  <a:pt x="817663" y="848843"/>
                </a:lnTo>
                <a:lnTo>
                  <a:pt x="783786" y="877121"/>
                </a:lnTo>
                <a:lnTo>
                  <a:pt x="747416" y="902293"/>
                </a:lnTo>
                <a:lnTo>
                  <a:pt x="708758" y="924154"/>
                </a:lnTo>
                <a:lnTo>
                  <a:pt x="668017" y="942498"/>
                </a:lnTo>
                <a:lnTo>
                  <a:pt x="625398" y="957123"/>
                </a:lnTo>
                <a:lnTo>
                  <a:pt x="581104" y="967822"/>
                </a:lnTo>
                <a:lnTo>
                  <a:pt x="535341" y="974392"/>
                </a:lnTo>
                <a:lnTo>
                  <a:pt x="488317" y="976627"/>
                </a:lnTo>
                <a:close/>
              </a:path>
            </a:pathLst>
          </a:custGeom>
          <a:solidFill>
            <a:srgbClr val="7B8AF5"/>
          </a:solidFill>
        </p:spPr>
        <p:txBody>
          <a:bodyPr wrap="square" lIns="0" tIns="0" rIns="0" bIns="0" rtlCol="0"/>
          <a:lstStyle/>
          <a:p>
            <a:endParaRPr/>
          </a:p>
        </p:txBody>
      </p:sp>
      <p:sp>
        <p:nvSpPr>
          <p:cNvPr id="7" name="object 7"/>
          <p:cNvSpPr txBox="1"/>
          <p:nvPr/>
        </p:nvSpPr>
        <p:spPr>
          <a:xfrm>
            <a:off x="1708821" y="2705100"/>
            <a:ext cx="526415" cy="2977515"/>
          </a:xfrm>
          <a:prstGeom prst="rect">
            <a:avLst/>
          </a:prstGeom>
        </p:spPr>
        <p:txBody>
          <a:bodyPr vert="horz" wrap="square" lIns="0" tIns="445770" rIns="0" bIns="0" rtlCol="0">
            <a:spAutoFit/>
          </a:bodyPr>
          <a:lstStyle/>
          <a:p>
            <a:pPr marL="95250">
              <a:lnSpc>
                <a:spcPct val="100000"/>
              </a:lnSpc>
              <a:spcBef>
                <a:spcPts val="3510"/>
              </a:spcBef>
            </a:pPr>
            <a:endParaRPr sz="6600" dirty="0">
              <a:latin typeface="Seaford" panose="00000500000000000000" pitchFamily="2" charset="0"/>
              <a:cs typeface="Tahoma"/>
            </a:endParaRPr>
          </a:p>
          <a:p>
            <a:pPr marL="12700">
              <a:lnSpc>
                <a:spcPct val="100000"/>
              </a:lnSpc>
              <a:spcBef>
                <a:spcPts val="3625"/>
              </a:spcBef>
            </a:pPr>
            <a:r>
              <a:rPr sz="6900" b="1" spc="-535" dirty="0">
                <a:solidFill>
                  <a:srgbClr val="FFFFFF"/>
                </a:solidFill>
                <a:latin typeface="Seaford" panose="00000500000000000000" pitchFamily="2" charset="0"/>
                <a:cs typeface="Tahoma"/>
              </a:rPr>
              <a:t>2</a:t>
            </a:r>
            <a:endParaRPr sz="6900" dirty="0">
              <a:latin typeface="Seaford" panose="00000500000000000000" pitchFamily="2" charset="0"/>
              <a:cs typeface="Tahoma"/>
            </a:endParaRPr>
          </a:p>
        </p:txBody>
      </p:sp>
      <p:sp>
        <p:nvSpPr>
          <p:cNvPr id="10" name="object 10"/>
          <p:cNvSpPr txBox="1"/>
          <p:nvPr/>
        </p:nvSpPr>
        <p:spPr>
          <a:xfrm>
            <a:off x="2893657" y="4709855"/>
            <a:ext cx="13928044" cy="2369303"/>
          </a:xfrm>
          <a:prstGeom prst="rect">
            <a:avLst/>
          </a:prstGeom>
        </p:spPr>
        <p:txBody>
          <a:bodyPr vert="horz" wrap="square" lIns="0" tIns="12065" rIns="0" bIns="0" rtlCol="0">
            <a:spAutoFit/>
          </a:bodyPr>
          <a:lstStyle/>
          <a:p>
            <a:pPr marL="12700" marR="5080" algn="just">
              <a:lnSpc>
                <a:spcPct val="116700"/>
              </a:lnSpc>
              <a:spcBef>
                <a:spcPts val="95"/>
              </a:spcBef>
            </a:pPr>
            <a:r>
              <a:rPr lang="lt-LT" sz="4500" dirty="0">
                <a:solidFill>
                  <a:srgbClr val="1A1A3A"/>
                </a:solidFill>
                <a:latin typeface="Seaford" panose="00000500000000000000" pitchFamily="2" charset="0"/>
                <a:cs typeface="Palemonas" panose="02030603060206020803" pitchFamily="18" charset="0"/>
              </a:rPr>
              <a:t>Atliekant užduotis, suprasti ir gebėti įvardinti, kaip jaučiasi konkrečioje neapibrėžtumo situacijoje, kaip elgiasi bei kur ieško informacijos, ir kodėl?</a:t>
            </a:r>
            <a:endParaRPr lang="en-US" sz="4500" dirty="0">
              <a:latin typeface="Seaford" panose="00000500000000000000" pitchFamily="2" charset="0"/>
              <a:cs typeface="Palemonas" panose="02030603060206020803" pitchFamily="18" charset="0"/>
            </a:endParaRPr>
          </a:p>
        </p:txBody>
      </p:sp>
      <p:sp>
        <p:nvSpPr>
          <p:cNvPr id="12" name="object 7">
            <a:extLst>
              <a:ext uri="{FF2B5EF4-FFF2-40B4-BE49-F238E27FC236}">
                <a16:creationId xmlns:a16="http://schemas.microsoft.com/office/drawing/2014/main" id="{9C3CFF8B-1244-390F-13AD-E42AA3C5D28A}"/>
              </a:ext>
            </a:extLst>
          </p:cNvPr>
          <p:cNvSpPr txBox="1"/>
          <p:nvPr/>
        </p:nvSpPr>
        <p:spPr>
          <a:xfrm>
            <a:off x="1632621" y="2432579"/>
            <a:ext cx="526415" cy="1465786"/>
          </a:xfrm>
          <a:prstGeom prst="rect">
            <a:avLst/>
          </a:prstGeom>
        </p:spPr>
        <p:txBody>
          <a:bodyPr vert="horz" wrap="square" lIns="0" tIns="445770" rIns="0" bIns="0" rtlCol="0">
            <a:spAutoFit/>
          </a:bodyPr>
          <a:lstStyle/>
          <a:p>
            <a:pPr marL="95250">
              <a:lnSpc>
                <a:spcPct val="100000"/>
              </a:lnSpc>
              <a:spcBef>
                <a:spcPts val="3510"/>
              </a:spcBef>
            </a:pPr>
            <a:r>
              <a:rPr sz="6600" b="1" spc="-1689" dirty="0">
                <a:solidFill>
                  <a:srgbClr val="FFFFFF"/>
                </a:solidFill>
                <a:latin typeface="Seaford" panose="00000500000000000000" pitchFamily="2" charset="0"/>
                <a:cs typeface="Tahoma"/>
              </a:rPr>
              <a:t>1</a:t>
            </a:r>
            <a:endParaRPr sz="6600" dirty="0">
              <a:latin typeface="Seaford" panose="00000500000000000000" pitchFamily="2" charset="0"/>
              <a:cs typeface="Tahoma"/>
            </a:endParaRPr>
          </a:p>
        </p:txBody>
      </p:sp>
      <p:sp>
        <p:nvSpPr>
          <p:cNvPr id="16" name="object 4">
            <a:extLst>
              <a:ext uri="{FF2B5EF4-FFF2-40B4-BE49-F238E27FC236}">
                <a16:creationId xmlns:a16="http://schemas.microsoft.com/office/drawing/2014/main" id="{55D365A3-B638-4680-017A-1171EF3B5C20}"/>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7" name="TextBox 16">
            <a:extLst>
              <a:ext uri="{FF2B5EF4-FFF2-40B4-BE49-F238E27FC236}">
                <a16:creationId xmlns:a16="http://schemas.microsoft.com/office/drawing/2014/main" id="{D5C53666-AC6D-51B0-1C7B-15CFECE5B2E8}"/>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3</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8" name="object 6">
            <a:extLst>
              <a:ext uri="{FF2B5EF4-FFF2-40B4-BE49-F238E27FC236}">
                <a16:creationId xmlns:a16="http://schemas.microsoft.com/office/drawing/2014/main" id="{D719D7C9-6959-0CA6-F617-E9F8DA0C1440}"/>
              </a:ext>
            </a:extLst>
          </p:cNvPr>
          <p:cNvSpPr/>
          <p:nvPr/>
        </p:nvSpPr>
        <p:spPr>
          <a:xfrm>
            <a:off x="1537970" y="7440252"/>
            <a:ext cx="976630" cy="976630"/>
          </a:xfrm>
          <a:custGeom>
            <a:avLst/>
            <a:gdLst/>
            <a:ahLst/>
            <a:cxnLst/>
            <a:rect l="l" t="t" r="r" b="b"/>
            <a:pathLst>
              <a:path w="976629" h="976629">
                <a:moveTo>
                  <a:pt x="488317" y="976627"/>
                </a:moveTo>
                <a:lnTo>
                  <a:pt x="441285" y="974392"/>
                </a:lnTo>
                <a:lnTo>
                  <a:pt x="395522" y="967822"/>
                </a:lnTo>
                <a:lnTo>
                  <a:pt x="351228" y="957123"/>
                </a:lnTo>
                <a:lnTo>
                  <a:pt x="308609" y="942498"/>
                </a:lnTo>
                <a:lnTo>
                  <a:pt x="267868" y="924154"/>
                </a:lnTo>
                <a:lnTo>
                  <a:pt x="229210" y="902293"/>
                </a:lnTo>
                <a:lnTo>
                  <a:pt x="192840" y="877121"/>
                </a:lnTo>
                <a:lnTo>
                  <a:pt x="158963" y="848843"/>
                </a:lnTo>
                <a:lnTo>
                  <a:pt x="127783" y="817663"/>
                </a:lnTo>
                <a:lnTo>
                  <a:pt x="99505" y="783786"/>
                </a:lnTo>
                <a:lnTo>
                  <a:pt x="74333" y="747416"/>
                </a:lnTo>
                <a:lnTo>
                  <a:pt x="52473" y="708759"/>
                </a:lnTo>
                <a:lnTo>
                  <a:pt x="34128" y="668018"/>
                </a:lnTo>
                <a:lnTo>
                  <a:pt x="19504" y="625398"/>
                </a:lnTo>
                <a:lnTo>
                  <a:pt x="8804" y="581104"/>
                </a:lnTo>
                <a:lnTo>
                  <a:pt x="2235" y="535341"/>
                </a:lnTo>
                <a:lnTo>
                  <a:pt x="0" y="488309"/>
                </a:lnTo>
                <a:lnTo>
                  <a:pt x="2235" y="441285"/>
                </a:lnTo>
                <a:lnTo>
                  <a:pt x="8804" y="395522"/>
                </a:lnTo>
                <a:lnTo>
                  <a:pt x="19504" y="351228"/>
                </a:lnTo>
                <a:lnTo>
                  <a:pt x="34128" y="308609"/>
                </a:lnTo>
                <a:lnTo>
                  <a:pt x="52473" y="267868"/>
                </a:lnTo>
                <a:lnTo>
                  <a:pt x="74333" y="229210"/>
                </a:lnTo>
                <a:lnTo>
                  <a:pt x="99505" y="192840"/>
                </a:lnTo>
                <a:lnTo>
                  <a:pt x="127783" y="158963"/>
                </a:lnTo>
                <a:lnTo>
                  <a:pt x="158963" y="127783"/>
                </a:lnTo>
                <a:lnTo>
                  <a:pt x="192840" y="99505"/>
                </a:lnTo>
                <a:lnTo>
                  <a:pt x="229210" y="74333"/>
                </a:lnTo>
                <a:lnTo>
                  <a:pt x="267868" y="52473"/>
                </a:lnTo>
                <a:lnTo>
                  <a:pt x="308609" y="34128"/>
                </a:lnTo>
                <a:lnTo>
                  <a:pt x="351228" y="19504"/>
                </a:lnTo>
                <a:lnTo>
                  <a:pt x="395522" y="8805"/>
                </a:lnTo>
                <a:lnTo>
                  <a:pt x="441285" y="2235"/>
                </a:lnTo>
                <a:lnTo>
                  <a:pt x="488313" y="0"/>
                </a:lnTo>
                <a:lnTo>
                  <a:pt x="535341" y="2235"/>
                </a:lnTo>
                <a:lnTo>
                  <a:pt x="581104" y="8805"/>
                </a:lnTo>
                <a:lnTo>
                  <a:pt x="625398" y="19504"/>
                </a:lnTo>
                <a:lnTo>
                  <a:pt x="668017" y="34128"/>
                </a:lnTo>
                <a:lnTo>
                  <a:pt x="708758" y="52473"/>
                </a:lnTo>
                <a:lnTo>
                  <a:pt x="747416" y="74333"/>
                </a:lnTo>
                <a:lnTo>
                  <a:pt x="783786" y="99505"/>
                </a:lnTo>
                <a:lnTo>
                  <a:pt x="817663" y="127783"/>
                </a:lnTo>
                <a:lnTo>
                  <a:pt x="848843" y="158963"/>
                </a:lnTo>
                <a:lnTo>
                  <a:pt x="877121" y="192840"/>
                </a:lnTo>
                <a:lnTo>
                  <a:pt x="902293" y="229210"/>
                </a:lnTo>
                <a:lnTo>
                  <a:pt x="924153" y="267868"/>
                </a:lnTo>
                <a:lnTo>
                  <a:pt x="942498" y="308609"/>
                </a:lnTo>
                <a:lnTo>
                  <a:pt x="957123" y="351228"/>
                </a:lnTo>
                <a:lnTo>
                  <a:pt x="967822" y="395522"/>
                </a:lnTo>
                <a:lnTo>
                  <a:pt x="974392" y="441285"/>
                </a:lnTo>
                <a:lnTo>
                  <a:pt x="976627" y="488313"/>
                </a:lnTo>
                <a:lnTo>
                  <a:pt x="974392" y="535341"/>
                </a:lnTo>
                <a:lnTo>
                  <a:pt x="967822" y="581104"/>
                </a:lnTo>
                <a:lnTo>
                  <a:pt x="957123" y="625398"/>
                </a:lnTo>
                <a:lnTo>
                  <a:pt x="942498" y="668018"/>
                </a:lnTo>
                <a:lnTo>
                  <a:pt x="924153" y="708759"/>
                </a:lnTo>
                <a:lnTo>
                  <a:pt x="902293" y="747416"/>
                </a:lnTo>
                <a:lnTo>
                  <a:pt x="877121" y="783786"/>
                </a:lnTo>
                <a:lnTo>
                  <a:pt x="848843" y="817663"/>
                </a:lnTo>
                <a:lnTo>
                  <a:pt x="817663" y="848843"/>
                </a:lnTo>
                <a:lnTo>
                  <a:pt x="783786" y="877121"/>
                </a:lnTo>
                <a:lnTo>
                  <a:pt x="747416" y="902293"/>
                </a:lnTo>
                <a:lnTo>
                  <a:pt x="708758" y="924154"/>
                </a:lnTo>
                <a:lnTo>
                  <a:pt x="668017" y="942498"/>
                </a:lnTo>
                <a:lnTo>
                  <a:pt x="625398" y="957123"/>
                </a:lnTo>
                <a:lnTo>
                  <a:pt x="581104" y="967822"/>
                </a:lnTo>
                <a:lnTo>
                  <a:pt x="535341" y="974392"/>
                </a:lnTo>
                <a:lnTo>
                  <a:pt x="488317" y="976627"/>
                </a:lnTo>
                <a:close/>
              </a:path>
            </a:pathLst>
          </a:custGeom>
          <a:solidFill>
            <a:srgbClr val="7B8AF5"/>
          </a:solidFill>
        </p:spPr>
        <p:txBody>
          <a:bodyPr wrap="square" lIns="0" tIns="0" rIns="0" bIns="0" rtlCol="0"/>
          <a:lstStyle/>
          <a:p>
            <a:endParaRPr/>
          </a:p>
        </p:txBody>
      </p:sp>
      <p:sp>
        <p:nvSpPr>
          <p:cNvPr id="9" name="object 7">
            <a:extLst>
              <a:ext uri="{FF2B5EF4-FFF2-40B4-BE49-F238E27FC236}">
                <a16:creationId xmlns:a16="http://schemas.microsoft.com/office/drawing/2014/main" id="{10020FC6-ACDA-0ED5-0480-408B715EF3A9}"/>
              </a:ext>
            </a:extLst>
          </p:cNvPr>
          <p:cNvSpPr txBox="1"/>
          <p:nvPr/>
        </p:nvSpPr>
        <p:spPr>
          <a:xfrm>
            <a:off x="1769735" y="5448300"/>
            <a:ext cx="526415" cy="2989280"/>
          </a:xfrm>
          <a:prstGeom prst="rect">
            <a:avLst/>
          </a:prstGeom>
        </p:spPr>
        <p:txBody>
          <a:bodyPr vert="horz" wrap="square" lIns="0" tIns="445770" rIns="0" bIns="0" rtlCol="0">
            <a:spAutoFit/>
          </a:bodyPr>
          <a:lstStyle/>
          <a:p>
            <a:pPr marL="95250">
              <a:lnSpc>
                <a:spcPct val="100000"/>
              </a:lnSpc>
              <a:spcBef>
                <a:spcPts val="3510"/>
              </a:spcBef>
            </a:pPr>
            <a:endParaRPr lang="en-US" sz="6600" dirty="0">
              <a:latin typeface="Seaford" panose="00000500000000000000" pitchFamily="2" charset="0"/>
              <a:cs typeface="Tahoma"/>
            </a:endParaRPr>
          </a:p>
          <a:p>
            <a:pPr marL="12700">
              <a:lnSpc>
                <a:spcPct val="100000"/>
              </a:lnSpc>
              <a:spcBef>
                <a:spcPts val="3625"/>
              </a:spcBef>
            </a:pPr>
            <a:r>
              <a:rPr lang="lt-LT" sz="6900" b="1" spc="-535" dirty="0">
                <a:solidFill>
                  <a:srgbClr val="FFFFFF"/>
                </a:solidFill>
                <a:latin typeface="Seaford" panose="00000500000000000000" pitchFamily="2" charset="0"/>
                <a:cs typeface="Tahoma"/>
              </a:rPr>
              <a:t>3</a:t>
            </a:r>
            <a:endParaRPr lang="en-US" sz="6900" dirty="0">
              <a:latin typeface="Seaford" panose="00000500000000000000" pitchFamily="2" charset="0"/>
              <a:cs typeface="Tahoma"/>
            </a:endParaRPr>
          </a:p>
        </p:txBody>
      </p:sp>
      <p:sp>
        <p:nvSpPr>
          <p:cNvPr id="11" name="object 10">
            <a:extLst>
              <a:ext uri="{FF2B5EF4-FFF2-40B4-BE49-F238E27FC236}">
                <a16:creationId xmlns:a16="http://schemas.microsoft.com/office/drawing/2014/main" id="{756D3879-8ABE-F5F0-22E0-1A1CCA3D3D81}"/>
              </a:ext>
            </a:extLst>
          </p:cNvPr>
          <p:cNvSpPr txBox="1"/>
          <p:nvPr/>
        </p:nvSpPr>
        <p:spPr>
          <a:xfrm>
            <a:off x="2895600" y="7345381"/>
            <a:ext cx="13915344" cy="2369303"/>
          </a:xfrm>
          <a:prstGeom prst="rect">
            <a:avLst/>
          </a:prstGeom>
        </p:spPr>
        <p:txBody>
          <a:bodyPr vert="horz" wrap="square" lIns="0" tIns="12065" rIns="0" bIns="0" rtlCol="0">
            <a:spAutoFit/>
          </a:bodyPr>
          <a:lstStyle/>
          <a:p>
            <a:pPr marL="12700" marR="5080" algn="just">
              <a:lnSpc>
                <a:spcPct val="116700"/>
              </a:lnSpc>
              <a:spcBef>
                <a:spcPts val="95"/>
              </a:spcBef>
            </a:pPr>
            <a:r>
              <a:rPr lang="lt-LT" sz="4500" dirty="0">
                <a:solidFill>
                  <a:srgbClr val="1A1A3A"/>
                </a:solidFill>
                <a:latin typeface="Seaford" panose="00000500000000000000" pitchFamily="2" charset="0"/>
                <a:cs typeface="Palemonas" panose="02030603060206020803" pitchFamily="18" charset="0"/>
              </a:rPr>
              <a:t>Apibendrinti ir reflektuoti patirtį, įvardijant, ką suprato iš šios pamokos, kas patiko, kas labiausiai įsiminė, o kas buvo sudėtinga?</a:t>
            </a:r>
            <a:endParaRPr lang="en-US" sz="4500" dirty="0">
              <a:latin typeface="Seaford" panose="00000500000000000000" pitchFamily="2" charset="0"/>
              <a:cs typeface="Palemonas" panose="0203060306020602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47700"/>
            <a:ext cx="15993110" cy="2557780"/>
          </a:xfrm>
          <a:custGeom>
            <a:avLst/>
            <a:gdLst/>
            <a:ahLst/>
            <a:cxnLst/>
            <a:rect l="l" t="t" r="r" b="b"/>
            <a:pathLst>
              <a:path w="15993110" h="2557779">
                <a:moveTo>
                  <a:pt x="15049670" y="2557365"/>
                </a:moveTo>
                <a:lnTo>
                  <a:pt x="0" y="2557365"/>
                </a:lnTo>
                <a:lnTo>
                  <a:pt x="0" y="0"/>
                </a:lnTo>
                <a:lnTo>
                  <a:pt x="15049670" y="0"/>
                </a:lnTo>
                <a:lnTo>
                  <a:pt x="15992581" y="1273631"/>
                </a:lnTo>
                <a:lnTo>
                  <a:pt x="15992581" y="1283734"/>
                </a:lnTo>
                <a:lnTo>
                  <a:pt x="15049670" y="2557365"/>
                </a:lnTo>
                <a:close/>
              </a:path>
            </a:pathLst>
          </a:custGeom>
          <a:solidFill>
            <a:srgbClr val="7B8AF5"/>
          </a:solidFill>
        </p:spPr>
        <p:txBody>
          <a:bodyPr wrap="square" lIns="0" tIns="0" rIns="0" bIns="0" rtlCol="0"/>
          <a:lstStyle/>
          <a:p>
            <a:endParaRPr/>
          </a:p>
        </p:txBody>
      </p:sp>
      <p:sp>
        <p:nvSpPr>
          <p:cNvPr id="3" name="object 3"/>
          <p:cNvSpPr txBox="1"/>
          <p:nvPr/>
        </p:nvSpPr>
        <p:spPr>
          <a:xfrm>
            <a:off x="1295400" y="1333500"/>
            <a:ext cx="10405110" cy="1176604"/>
          </a:xfrm>
          <a:prstGeom prst="rect">
            <a:avLst/>
          </a:prstGeom>
        </p:spPr>
        <p:txBody>
          <a:bodyPr vert="horz" wrap="square" lIns="0" tIns="174625" rIns="0" bIns="0" rtlCol="0">
            <a:spAutoFit/>
          </a:bodyPr>
          <a:lstStyle/>
          <a:p>
            <a:pPr marL="12700">
              <a:lnSpc>
                <a:spcPct val="100000"/>
              </a:lnSpc>
              <a:spcBef>
                <a:spcPts val="1375"/>
              </a:spcBef>
            </a:pPr>
            <a:r>
              <a:rPr lang="lt-LT" sz="6500" b="1" dirty="0">
                <a:solidFill>
                  <a:srgbClr val="FFFFFF"/>
                </a:solidFill>
                <a:latin typeface="Biome" panose="020B0503030204020804" pitchFamily="34" charset="0"/>
                <a:cs typeface="Biome" panose="020B0503030204020804" pitchFamily="34" charset="0"/>
              </a:rPr>
              <a:t>SITUACIJA  (1)</a:t>
            </a:r>
            <a:endParaRPr sz="6500" dirty="0">
              <a:latin typeface="Biome" panose="020B0503030204020804" pitchFamily="34" charset="0"/>
              <a:cs typeface="Biome" panose="020B0503030204020804" pitchFamily="34" charset="0"/>
            </a:endParaRPr>
          </a:p>
        </p:txBody>
      </p:sp>
      <p:sp>
        <p:nvSpPr>
          <p:cNvPr id="5" name="TextBox 4">
            <a:extLst>
              <a:ext uri="{FF2B5EF4-FFF2-40B4-BE49-F238E27FC236}">
                <a16:creationId xmlns:a16="http://schemas.microsoft.com/office/drawing/2014/main" id="{E45BAF6E-86B9-010A-C5E3-3216212D174D}"/>
              </a:ext>
            </a:extLst>
          </p:cNvPr>
          <p:cNvSpPr txBox="1"/>
          <p:nvPr/>
        </p:nvSpPr>
        <p:spPr>
          <a:xfrm>
            <a:off x="12747969" y="6196677"/>
            <a:ext cx="4419600" cy="784830"/>
          </a:xfrm>
          <a:prstGeom prst="rect">
            <a:avLst/>
          </a:prstGeom>
          <a:noFill/>
        </p:spPr>
        <p:txBody>
          <a:bodyPr wrap="square" rtlCol="0">
            <a:spAutoFit/>
          </a:bodyPr>
          <a:lstStyle/>
          <a:p>
            <a:pPr algn="ctr"/>
            <a:r>
              <a:rPr lang="lt-LT" sz="4500" b="1" dirty="0">
                <a:solidFill>
                  <a:schemeClr val="bg1"/>
                </a:solidFill>
                <a:latin typeface="Seaford" panose="00000500000000000000" pitchFamily="2" charset="0"/>
              </a:rPr>
              <a:t>Skaitytojams</a:t>
            </a:r>
            <a:endParaRPr lang="en-US" sz="4500" b="1" dirty="0">
              <a:solidFill>
                <a:schemeClr val="bg1"/>
              </a:solidFill>
              <a:latin typeface="Seaford" panose="00000500000000000000" pitchFamily="2" charset="0"/>
            </a:endParaRPr>
          </a:p>
        </p:txBody>
      </p:sp>
      <p:sp>
        <p:nvSpPr>
          <p:cNvPr id="4" name="object 4">
            <a:extLst>
              <a:ext uri="{FF2B5EF4-FFF2-40B4-BE49-F238E27FC236}">
                <a16:creationId xmlns:a16="http://schemas.microsoft.com/office/drawing/2014/main" id="{6F50ABFA-A0AC-CFD7-AA26-DD503D32D9DD}"/>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0E89E723-2D2A-2C1B-A5E0-08D412CC96BD}"/>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4</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11" name="TextBox 10">
            <a:extLst>
              <a:ext uri="{FF2B5EF4-FFF2-40B4-BE49-F238E27FC236}">
                <a16:creationId xmlns:a16="http://schemas.microsoft.com/office/drawing/2014/main" id="{45C7C527-9E0A-2221-0BA4-7D9F6E5E73F6}"/>
              </a:ext>
            </a:extLst>
          </p:cNvPr>
          <p:cNvSpPr txBox="1"/>
          <p:nvPr/>
        </p:nvSpPr>
        <p:spPr>
          <a:xfrm>
            <a:off x="1120431" y="3650293"/>
            <a:ext cx="9829800" cy="5478423"/>
          </a:xfrm>
          <a:prstGeom prst="rect">
            <a:avLst/>
          </a:prstGeom>
          <a:noFill/>
        </p:spPr>
        <p:txBody>
          <a:bodyPr wrap="square" rtlCol="0">
            <a:spAutoFit/>
          </a:bodyPr>
          <a:lstStyle/>
          <a:p>
            <a:pPr algn="just"/>
            <a:r>
              <a:rPr lang="lt-LT" sz="3500" dirty="0">
                <a:latin typeface="Seaford" panose="00000500000000000000" pitchFamily="2" charset="0"/>
              </a:rPr>
              <a:t>Vieną rytą visos šalies mokyklos gavo anoniminius el. laiškus su grasinimais, kad jų patalpose paslėpti sprogmenys. Tai sukėlė masinę paniką tarp mokinių, tėvų ir mokytojų, privertė evakuoti tūkstančius žmonių ir sutrikdė švietimo procesą. Nors po intensyvaus policijos tyrimo paaiškėjo, kad grasinimai buvo melagingi, šis įvykis iškėlė rimtus klausimus apie mokyklų saugumą ir pasirengimą ekstremalioms situacijoms.</a:t>
            </a:r>
            <a:endParaRPr lang="en-US" sz="3500" dirty="0">
              <a:latin typeface="Seaford" panose="00000500000000000000" pitchFamily="2" charset="0"/>
            </a:endParaRPr>
          </a:p>
        </p:txBody>
      </p:sp>
      <p:pic>
        <p:nvPicPr>
          <p:cNvPr id="20" name="Picture 19" descr="A person standing next to a light bulb&#10;&#10;Description automatically generated">
            <a:extLst>
              <a:ext uri="{FF2B5EF4-FFF2-40B4-BE49-F238E27FC236}">
                <a16:creationId xmlns:a16="http://schemas.microsoft.com/office/drawing/2014/main" id="{3CDE3671-8042-926E-6DFA-51D8F7A72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5330" y="3437572"/>
            <a:ext cx="7087870" cy="70878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7700"/>
            <a:ext cx="15993110" cy="2557780"/>
          </a:xfrm>
          <a:custGeom>
            <a:avLst/>
            <a:gdLst/>
            <a:ahLst/>
            <a:cxnLst/>
            <a:rect l="l" t="t" r="r" b="b"/>
            <a:pathLst>
              <a:path w="15993110" h="2557779">
                <a:moveTo>
                  <a:pt x="15049670" y="2557365"/>
                </a:moveTo>
                <a:lnTo>
                  <a:pt x="0" y="2557365"/>
                </a:lnTo>
                <a:lnTo>
                  <a:pt x="0" y="0"/>
                </a:lnTo>
                <a:lnTo>
                  <a:pt x="15049670" y="0"/>
                </a:lnTo>
                <a:lnTo>
                  <a:pt x="15992581" y="1273631"/>
                </a:lnTo>
                <a:lnTo>
                  <a:pt x="15992581" y="1283734"/>
                </a:lnTo>
                <a:lnTo>
                  <a:pt x="15049670" y="2557365"/>
                </a:lnTo>
                <a:close/>
              </a:path>
            </a:pathLst>
          </a:custGeom>
          <a:solidFill>
            <a:srgbClr val="7B8AF5"/>
          </a:solidFill>
        </p:spPr>
        <p:txBody>
          <a:bodyPr wrap="square" lIns="0" tIns="0" rIns="0" bIns="0" rtlCol="0"/>
          <a:lstStyle/>
          <a:p>
            <a:endParaRPr/>
          </a:p>
        </p:txBody>
      </p:sp>
      <p:sp>
        <p:nvSpPr>
          <p:cNvPr id="3" name="object 3"/>
          <p:cNvSpPr txBox="1"/>
          <p:nvPr/>
        </p:nvSpPr>
        <p:spPr>
          <a:xfrm>
            <a:off x="1295400" y="1333500"/>
            <a:ext cx="10405110" cy="1176604"/>
          </a:xfrm>
          <a:prstGeom prst="rect">
            <a:avLst/>
          </a:prstGeom>
        </p:spPr>
        <p:txBody>
          <a:bodyPr vert="horz" wrap="square" lIns="0" tIns="174625" rIns="0" bIns="0" rtlCol="0">
            <a:spAutoFit/>
          </a:bodyPr>
          <a:lstStyle/>
          <a:p>
            <a:pPr marL="12700">
              <a:lnSpc>
                <a:spcPct val="100000"/>
              </a:lnSpc>
              <a:spcBef>
                <a:spcPts val="1375"/>
              </a:spcBef>
            </a:pPr>
            <a:r>
              <a:rPr lang="lt-LT" sz="6500" b="1" dirty="0">
                <a:solidFill>
                  <a:srgbClr val="FFFFFF"/>
                </a:solidFill>
                <a:latin typeface="Biome" panose="020B0503030204020804" pitchFamily="34" charset="0"/>
                <a:cs typeface="Biome" panose="020B0503030204020804" pitchFamily="34" charset="0"/>
              </a:rPr>
              <a:t>SITUACIJA  (2)</a:t>
            </a:r>
            <a:endParaRPr sz="6500" dirty="0">
              <a:latin typeface="Biome" panose="020B0503030204020804" pitchFamily="34" charset="0"/>
              <a:cs typeface="Biome" panose="020B0503030204020804" pitchFamily="34" charset="0"/>
            </a:endParaRPr>
          </a:p>
        </p:txBody>
      </p:sp>
      <p:pic>
        <p:nvPicPr>
          <p:cNvPr id="20" name="Picture 19" descr="A person standing next to a light bulb&#10;&#10;Description automatically generated">
            <a:extLst>
              <a:ext uri="{FF2B5EF4-FFF2-40B4-BE49-F238E27FC236}">
                <a16:creationId xmlns:a16="http://schemas.microsoft.com/office/drawing/2014/main" id="{3CDE3671-8042-926E-6DFA-51D8F7A72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5330" y="3437572"/>
            <a:ext cx="7087870" cy="7087870"/>
          </a:xfrm>
          <a:prstGeom prst="rect">
            <a:avLst/>
          </a:prstGeom>
        </p:spPr>
      </p:pic>
      <p:sp>
        <p:nvSpPr>
          <p:cNvPr id="4" name="object 4">
            <a:extLst>
              <a:ext uri="{FF2B5EF4-FFF2-40B4-BE49-F238E27FC236}">
                <a16:creationId xmlns:a16="http://schemas.microsoft.com/office/drawing/2014/main" id="{6F50ABFA-A0AC-CFD7-AA26-DD503D32D9DD}"/>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0E89E723-2D2A-2C1B-A5E0-08D412CC96BD}"/>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5</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11" name="TextBox 10">
            <a:extLst>
              <a:ext uri="{FF2B5EF4-FFF2-40B4-BE49-F238E27FC236}">
                <a16:creationId xmlns:a16="http://schemas.microsoft.com/office/drawing/2014/main" id="{45C7C527-9E0A-2221-0BA4-7D9F6E5E73F6}"/>
              </a:ext>
            </a:extLst>
          </p:cNvPr>
          <p:cNvSpPr txBox="1"/>
          <p:nvPr/>
        </p:nvSpPr>
        <p:spPr>
          <a:xfrm>
            <a:off x="1144815" y="3996074"/>
            <a:ext cx="9829800" cy="4401205"/>
          </a:xfrm>
          <a:prstGeom prst="rect">
            <a:avLst/>
          </a:prstGeom>
          <a:noFill/>
        </p:spPr>
        <p:txBody>
          <a:bodyPr wrap="square" rtlCol="0">
            <a:spAutoFit/>
          </a:bodyPr>
          <a:lstStyle/>
          <a:p>
            <a:pPr algn="just"/>
            <a:r>
              <a:rPr lang="lt-LT" sz="3500" dirty="0">
                <a:latin typeface="Seaford" panose="00000500000000000000" pitchFamily="2" charset="0"/>
              </a:rPr>
              <a:t>Gimnazijoje per pamoką mokytoja rado vieno mokinio kuprinėje narkotinių medžiagų. Mokykloje kilo didelis sąmyšis, mokiniai buvo išvesti iš klasės, o policija iškviesta nedelsiant. Tyrimas atskleidė, kad šios medžiagos buvo platinamos tarp kelių moksleivių. Incidentas sukėlė tėvų, mokyklos bendruomenės ir vietos žiniasklaidos susirūpinimą.</a:t>
            </a:r>
            <a:endParaRPr lang="en-US" sz="3500" dirty="0">
              <a:latin typeface="Seaford" panose="00000500000000000000" pitchFamily="2" charset="0"/>
            </a:endParaRPr>
          </a:p>
        </p:txBody>
      </p:sp>
    </p:spTree>
    <p:extLst>
      <p:ext uri="{BB962C8B-B14F-4D97-AF65-F5344CB8AC3E}">
        <p14:creationId xmlns:p14="http://schemas.microsoft.com/office/powerpoint/2010/main" val="340524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28700"/>
            <a:ext cx="162306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2133601" y="1426229"/>
            <a:ext cx="16001999" cy="1013098"/>
          </a:xfrm>
          <a:prstGeom prst="rect">
            <a:avLst/>
          </a:prstGeom>
        </p:spPr>
        <p:txBody>
          <a:bodyPr vert="horz" wrap="square" lIns="0" tIns="12700" rIns="0" bIns="0" rtlCol="0">
            <a:spAutoFit/>
          </a:bodyPr>
          <a:lstStyle/>
          <a:p>
            <a:pPr marL="12700">
              <a:lnSpc>
                <a:spcPct val="100000"/>
              </a:lnSpc>
              <a:spcBef>
                <a:spcPts val="100"/>
              </a:spcBef>
            </a:pPr>
            <a:r>
              <a:rPr lang="lt-LT" dirty="0">
                <a:latin typeface="Biome" panose="020B0503030204020804" pitchFamily="34" charset="0"/>
                <a:cs typeface="Biome" panose="020B0503030204020804" pitchFamily="34" charset="0"/>
              </a:rPr>
              <a:t>DARBAS SU GRUPE</a:t>
            </a:r>
            <a:endParaRPr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DA47BA3-EE28-6566-A604-35781C6EE539}"/>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0CC1452F-BCC2-845B-895C-EE81CD75DD44}"/>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6</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7" name="object 3">
            <a:extLst>
              <a:ext uri="{FF2B5EF4-FFF2-40B4-BE49-F238E27FC236}">
                <a16:creationId xmlns:a16="http://schemas.microsoft.com/office/drawing/2014/main" id="{93571C6F-F46E-7404-6589-89CA6DFDCD52}"/>
              </a:ext>
            </a:extLst>
          </p:cNvPr>
          <p:cNvSpPr/>
          <p:nvPr/>
        </p:nvSpPr>
        <p:spPr>
          <a:xfrm>
            <a:off x="1066800" y="4390638"/>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8" name="TextBox 7">
            <a:extLst>
              <a:ext uri="{FF2B5EF4-FFF2-40B4-BE49-F238E27FC236}">
                <a16:creationId xmlns:a16="http://schemas.microsoft.com/office/drawing/2014/main" id="{C51A8154-A106-1E4C-AA02-EE0F5BC07B62}"/>
              </a:ext>
            </a:extLst>
          </p:cNvPr>
          <p:cNvSpPr txBox="1"/>
          <p:nvPr/>
        </p:nvSpPr>
        <p:spPr>
          <a:xfrm>
            <a:off x="2133600" y="4381500"/>
            <a:ext cx="11734800" cy="707886"/>
          </a:xfrm>
          <a:prstGeom prst="rect">
            <a:avLst/>
          </a:prstGeom>
          <a:noFill/>
        </p:spPr>
        <p:txBody>
          <a:bodyPr wrap="square" rtlCol="0">
            <a:spAutoFit/>
          </a:bodyPr>
          <a:lstStyle/>
          <a:p>
            <a:pPr algn="just"/>
            <a:r>
              <a:rPr lang="lt-LT" sz="4000" dirty="0">
                <a:latin typeface="Seaford" panose="00000500000000000000" pitchFamily="2" charset="0"/>
              </a:rPr>
              <a:t>Kaip jaučiatės tokioje situacijoje? Kodėl? </a:t>
            </a:r>
            <a:endParaRPr lang="en-US" sz="4000" dirty="0">
              <a:latin typeface="Seaford" panose="00000500000000000000" pitchFamily="2" charset="0"/>
            </a:endParaRPr>
          </a:p>
        </p:txBody>
      </p:sp>
      <p:sp>
        <p:nvSpPr>
          <p:cNvPr id="11" name="object 3">
            <a:extLst>
              <a:ext uri="{FF2B5EF4-FFF2-40B4-BE49-F238E27FC236}">
                <a16:creationId xmlns:a16="http://schemas.microsoft.com/office/drawing/2014/main" id="{3C625734-F4FE-7264-CEF3-1A4E19E2134A}"/>
              </a:ext>
            </a:extLst>
          </p:cNvPr>
          <p:cNvSpPr/>
          <p:nvPr/>
        </p:nvSpPr>
        <p:spPr>
          <a:xfrm>
            <a:off x="1066800" y="5394186"/>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2" name="TextBox 11">
            <a:extLst>
              <a:ext uri="{FF2B5EF4-FFF2-40B4-BE49-F238E27FC236}">
                <a16:creationId xmlns:a16="http://schemas.microsoft.com/office/drawing/2014/main" id="{5B986BC8-19AA-E40C-C1FD-DB378FD70D36}"/>
              </a:ext>
            </a:extLst>
          </p:cNvPr>
          <p:cNvSpPr txBox="1"/>
          <p:nvPr/>
        </p:nvSpPr>
        <p:spPr>
          <a:xfrm>
            <a:off x="2133600" y="5421243"/>
            <a:ext cx="13487400" cy="707886"/>
          </a:xfrm>
          <a:prstGeom prst="rect">
            <a:avLst/>
          </a:prstGeom>
          <a:noFill/>
        </p:spPr>
        <p:txBody>
          <a:bodyPr wrap="square" rtlCol="0">
            <a:spAutoFit/>
          </a:bodyPr>
          <a:lstStyle/>
          <a:p>
            <a:pPr algn="just"/>
            <a:r>
              <a:rPr lang="lt-LT" sz="4000" dirty="0">
                <a:latin typeface="Seaford" panose="00000500000000000000" pitchFamily="2" charset="0"/>
              </a:rPr>
              <a:t>Ką darote tokioje situacijoje? Kodėl?</a:t>
            </a:r>
          </a:p>
        </p:txBody>
      </p:sp>
      <p:sp>
        <p:nvSpPr>
          <p:cNvPr id="17" name="object 3">
            <a:extLst>
              <a:ext uri="{FF2B5EF4-FFF2-40B4-BE49-F238E27FC236}">
                <a16:creationId xmlns:a16="http://schemas.microsoft.com/office/drawing/2014/main" id="{DFA23CB1-D0D7-7F4D-ADC1-6F3BE929211E}"/>
              </a:ext>
            </a:extLst>
          </p:cNvPr>
          <p:cNvSpPr/>
          <p:nvPr/>
        </p:nvSpPr>
        <p:spPr>
          <a:xfrm>
            <a:off x="1066800" y="6445348"/>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8" name="TextBox 17">
            <a:extLst>
              <a:ext uri="{FF2B5EF4-FFF2-40B4-BE49-F238E27FC236}">
                <a16:creationId xmlns:a16="http://schemas.microsoft.com/office/drawing/2014/main" id="{47332881-9BA7-8274-5F71-F06F62EE445D}"/>
              </a:ext>
            </a:extLst>
          </p:cNvPr>
          <p:cNvSpPr txBox="1"/>
          <p:nvPr/>
        </p:nvSpPr>
        <p:spPr>
          <a:xfrm>
            <a:off x="2133600" y="6436210"/>
            <a:ext cx="11734800" cy="707886"/>
          </a:xfrm>
          <a:prstGeom prst="rect">
            <a:avLst/>
          </a:prstGeom>
          <a:noFill/>
        </p:spPr>
        <p:txBody>
          <a:bodyPr wrap="square" rtlCol="0">
            <a:spAutoFit/>
          </a:bodyPr>
          <a:lstStyle/>
          <a:p>
            <a:pPr algn="just"/>
            <a:r>
              <a:rPr lang="lt-LT" sz="4000" dirty="0">
                <a:latin typeface="Seaford" panose="00000500000000000000" pitchFamily="2" charset="0"/>
              </a:rPr>
              <a:t>Kur ieškosite informacijos? Kodėl?</a:t>
            </a:r>
            <a:endParaRPr lang="en-US" sz="4000" dirty="0">
              <a:latin typeface="Seaford" panose="00000500000000000000" pitchFamily="2" charset="0"/>
            </a:endParaRPr>
          </a:p>
        </p:txBody>
      </p:sp>
      <p:pic>
        <p:nvPicPr>
          <p:cNvPr id="6" name="Picture 5" descr="A person standing next to a large cellphone&#10;&#10;Description automatically generated">
            <a:extLst>
              <a:ext uri="{FF2B5EF4-FFF2-40B4-BE49-F238E27FC236}">
                <a16:creationId xmlns:a16="http://schemas.microsoft.com/office/drawing/2014/main" id="{F6065243-D24C-3634-7E7E-7870C30EE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274" y="3403729"/>
            <a:ext cx="6464171" cy="6464171"/>
          </a:xfrm>
          <a:prstGeom prst="rect">
            <a:avLst/>
          </a:prstGeom>
        </p:spPr>
      </p:pic>
    </p:spTree>
    <p:extLst>
      <p:ext uri="{BB962C8B-B14F-4D97-AF65-F5344CB8AC3E}">
        <p14:creationId xmlns:p14="http://schemas.microsoft.com/office/powerpoint/2010/main" val="359280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2390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2362200" y="112142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DISKUSIJA</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1224719" y="3190191"/>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2303583" y="3086100"/>
            <a:ext cx="12422701" cy="784830"/>
          </a:xfrm>
          <a:prstGeom prst="rect">
            <a:avLst/>
          </a:prstGeom>
          <a:noFill/>
        </p:spPr>
        <p:txBody>
          <a:bodyPr wrap="square" rtlCol="0">
            <a:spAutoFit/>
          </a:bodyPr>
          <a:lstStyle/>
          <a:p>
            <a:pPr algn="just"/>
            <a:r>
              <a:rPr lang="lt-LT" sz="4500" dirty="0">
                <a:latin typeface="Seaford" panose="00000500000000000000" pitchFamily="2" charset="0"/>
              </a:rPr>
              <a:t>Ką supratote iš šios patirties?</a:t>
            </a:r>
            <a:endParaRPr lang="en-US" sz="4500" dirty="0">
              <a:latin typeface="Seaford" panose="00000500000000000000" pitchFamily="2" charset="0"/>
            </a:endParaRPr>
          </a:p>
        </p:txBody>
      </p:sp>
      <p:sp>
        <p:nvSpPr>
          <p:cNvPr id="12" name="object 4">
            <a:extLst>
              <a:ext uri="{FF2B5EF4-FFF2-40B4-BE49-F238E27FC236}">
                <a16:creationId xmlns:a16="http://schemas.microsoft.com/office/drawing/2014/main" id="{4BF64335-C648-78B6-56D4-295D4713E01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3" name="TextBox 12">
            <a:extLst>
              <a:ext uri="{FF2B5EF4-FFF2-40B4-BE49-F238E27FC236}">
                <a16:creationId xmlns:a16="http://schemas.microsoft.com/office/drawing/2014/main" id="{232C7D12-7FEC-8B83-533D-C11CFA9A6473}"/>
              </a:ext>
            </a:extLst>
          </p:cNvPr>
          <p:cNvSpPr txBox="1"/>
          <p:nvPr/>
        </p:nvSpPr>
        <p:spPr>
          <a:xfrm>
            <a:off x="17221200" y="9128716"/>
            <a:ext cx="457201"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7</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pic>
        <p:nvPicPr>
          <p:cNvPr id="15" name="Picture 14" descr="A group of people talking&#10;&#10;Description automatically generated">
            <a:extLst>
              <a:ext uri="{FF2B5EF4-FFF2-40B4-BE49-F238E27FC236}">
                <a16:creationId xmlns:a16="http://schemas.microsoft.com/office/drawing/2014/main" id="{1F200F75-D360-8C69-F63A-889B06DEC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960" y="4305300"/>
            <a:ext cx="6438632" cy="6438632"/>
          </a:xfrm>
          <a:prstGeom prst="rect">
            <a:avLst/>
          </a:prstGeom>
        </p:spPr>
      </p:pic>
      <p:sp>
        <p:nvSpPr>
          <p:cNvPr id="6" name="object 4">
            <a:extLst>
              <a:ext uri="{FF2B5EF4-FFF2-40B4-BE49-F238E27FC236}">
                <a16:creationId xmlns:a16="http://schemas.microsoft.com/office/drawing/2014/main" id="{B43CE04E-FE2B-4E0A-FCD5-41D23D3B7D74}"/>
              </a:ext>
            </a:extLst>
          </p:cNvPr>
          <p:cNvSpPr/>
          <p:nvPr/>
        </p:nvSpPr>
        <p:spPr>
          <a:xfrm>
            <a:off x="1219200" y="4151948"/>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36AB9F5A-F17B-070C-EDB5-EBE62B6F72CD}"/>
              </a:ext>
            </a:extLst>
          </p:cNvPr>
          <p:cNvSpPr txBox="1"/>
          <p:nvPr/>
        </p:nvSpPr>
        <p:spPr>
          <a:xfrm>
            <a:off x="2298064" y="4047857"/>
            <a:ext cx="12422701" cy="1477328"/>
          </a:xfrm>
          <a:prstGeom prst="rect">
            <a:avLst/>
          </a:prstGeom>
          <a:noFill/>
        </p:spPr>
        <p:txBody>
          <a:bodyPr wrap="square" rtlCol="0">
            <a:spAutoFit/>
          </a:bodyPr>
          <a:lstStyle/>
          <a:p>
            <a:pPr algn="just"/>
            <a:r>
              <a:rPr lang="lt-LT" sz="4500" dirty="0">
                <a:latin typeface="Seaford" panose="00000500000000000000" pitchFamily="2" charset="0"/>
              </a:rPr>
              <a:t>Kaip žmogus reaguoja neapibrėžtumo sąlygomis ir kodėl?</a:t>
            </a:r>
            <a:endParaRPr lang="en-US" sz="4500" dirty="0">
              <a:latin typeface="Seaford" panose="00000500000000000000" pitchFamily="2" charset="0"/>
            </a:endParaRPr>
          </a:p>
        </p:txBody>
      </p:sp>
      <p:sp>
        <p:nvSpPr>
          <p:cNvPr id="10" name="object 4">
            <a:extLst>
              <a:ext uri="{FF2B5EF4-FFF2-40B4-BE49-F238E27FC236}">
                <a16:creationId xmlns:a16="http://schemas.microsoft.com/office/drawing/2014/main" id="{E5B51D51-4E9E-59F4-08F8-C0451E56D3DA}"/>
              </a:ext>
            </a:extLst>
          </p:cNvPr>
          <p:cNvSpPr/>
          <p:nvPr/>
        </p:nvSpPr>
        <p:spPr>
          <a:xfrm>
            <a:off x="1219200" y="5658119"/>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D4F96643-2653-DB14-6624-5D972A4AF5DF}"/>
              </a:ext>
            </a:extLst>
          </p:cNvPr>
          <p:cNvSpPr txBox="1"/>
          <p:nvPr/>
        </p:nvSpPr>
        <p:spPr>
          <a:xfrm>
            <a:off x="2298065" y="5554028"/>
            <a:ext cx="8750936" cy="2169825"/>
          </a:xfrm>
          <a:prstGeom prst="rect">
            <a:avLst/>
          </a:prstGeom>
          <a:noFill/>
        </p:spPr>
        <p:txBody>
          <a:bodyPr wrap="square" rtlCol="0">
            <a:spAutoFit/>
          </a:bodyPr>
          <a:lstStyle/>
          <a:p>
            <a:pPr algn="just"/>
            <a:r>
              <a:rPr lang="lt-LT" sz="4500" dirty="0">
                <a:latin typeface="Seaford" panose="00000500000000000000" pitchFamily="2" charset="0"/>
              </a:rPr>
              <a:t>Kodėl neapibrėžtumo sąlygomis dezinformacija pasirodo pirmiau už faktais paremtą informaciją?</a:t>
            </a:r>
            <a:endParaRPr lang="en-US" sz="4500" dirty="0">
              <a:latin typeface="Seaford" panose="00000500000000000000" pitchFamily="2" charset="0"/>
            </a:endParaRPr>
          </a:p>
        </p:txBody>
      </p:sp>
      <p:sp>
        <p:nvSpPr>
          <p:cNvPr id="14" name="object 4">
            <a:extLst>
              <a:ext uri="{FF2B5EF4-FFF2-40B4-BE49-F238E27FC236}">
                <a16:creationId xmlns:a16="http://schemas.microsoft.com/office/drawing/2014/main" id="{596757BD-E1E0-B66B-A4DF-9C6F9290DE34}"/>
              </a:ext>
            </a:extLst>
          </p:cNvPr>
          <p:cNvSpPr/>
          <p:nvPr/>
        </p:nvSpPr>
        <p:spPr>
          <a:xfrm>
            <a:off x="1219200" y="8020319"/>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6" name="TextBox 15">
            <a:extLst>
              <a:ext uri="{FF2B5EF4-FFF2-40B4-BE49-F238E27FC236}">
                <a16:creationId xmlns:a16="http://schemas.microsoft.com/office/drawing/2014/main" id="{745A83A2-A196-9799-E3B1-305AAAC2939D}"/>
              </a:ext>
            </a:extLst>
          </p:cNvPr>
          <p:cNvSpPr txBox="1"/>
          <p:nvPr/>
        </p:nvSpPr>
        <p:spPr>
          <a:xfrm>
            <a:off x="2298064" y="7916228"/>
            <a:ext cx="8750937" cy="1477328"/>
          </a:xfrm>
          <a:prstGeom prst="rect">
            <a:avLst/>
          </a:prstGeom>
          <a:noFill/>
        </p:spPr>
        <p:txBody>
          <a:bodyPr wrap="square" rtlCol="0">
            <a:spAutoFit/>
          </a:bodyPr>
          <a:lstStyle/>
          <a:p>
            <a:pPr algn="just"/>
            <a:r>
              <a:rPr lang="lt-LT" sz="4500" dirty="0">
                <a:latin typeface="Seaford" panose="00000500000000000000" pitchFamily="2" charset="0"/>
              </a:rPr>
              <a:t>Kas apibrėžia informacijos šaltinio </a:t>
            </a:r>
            <a:r>
              <a:rPr lang="lt-LT" sz="4500" dirty="0" err="1">
                <a:latin typeface="Seaford" panose="00000500000000000000" pitchFamily="2" charset="0"/>
              </a:rPr>
              <a:t>ekspertiškumą</a:t>
            </a:r>
            <a:r>
              <a:rPr lang="lt-LT" sz="4500" dirty="0">
                <a:latin typeface="Seaford" panose="00000500000000000000" pitchFamily="2" charset="0"/>
              </a:rPr>
              <a:t>?</a:t>
            </a:r>
            <a:endParaRPr lang="en-US" sz="4500" dirty="0">
              <a:latin typeface="Seaford" panose="00000500000000000000" pitchFamily="2" charset="0"/>
            </a:endParaRPr>
          </a:p>
        </p:txBody>
      </p:sp>
    </p:spTree>
    <p:extLst>
      <p:ext uri="{BB962C8B-B14F-4D97-AF65-F5344CB8AC3E}">
        <p14:creationId xmlns:p14="http://schemas.microsoft.com/office/powerpoint/2010/main" val="288335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3A2DF-792E-8034-EE1F-A1EF71419BBD}"/>
              </a:ext>
            </a:extLst>
          </p:cNvPr>
          <p:cNvSpPr>
            <a:spLocks noGrp="1"/>
          </p:cNvSpPr>
          <p:nvPr>
            <p:ph type="title"/>
          </p:nvPr>
        </p:nvSpPr>
        <p:spPr>
          <a:xfrm>
            <a:off x="853314" y="887927"/>
            <a:ext cx="14112240" cy="1000274"/>
          </a:xfrm>
        </p:spPr>
        <p:txBody>
          <a:bodyPr/>
          <a:lstStyle/>
          <a:p>
            <a:r>
              <a:rPr lang="lt-LT" dirty="0"/>
              <a:t> </a:t>
            </a:r>
            <a:endParaRPr lang="en-US" dirty="0"/>
          </a:p>
        </p:txBody>
      </p:sp>
      <p:sp>
        <p:nvSpPr>
          <p:cNvPr id="3" name="Text Placeholder 2">
            <a:extLst>
              <a:ext uri="{FF2B5EF4-FFF2-40B4-BE49-F238E27FC236}">
                <a16:creationId xmlns:a16="http://schemas.microsoft.com/office/drawing/2014/main" id="{4AC75A75-B25E-6398-3E10-2BCA8F550D12}"/>
              </a:ext>
            </a:extLst>
          </p:cNvPr>
          <p:cNvSpPr>
            <a:spLocks noGrp="1"/>
          </p:cNvSpPr>
          <p:nvPr>
            <p:ph type="body" idx="1"/>
          </p:nvPr>
        </p:nvSpPr>
        <p:spPr>
          <a:xfrm>
            <a:off x="7417906" y="4153035"/>
            <a:ext cx="10412730" cy="538609"/>
          </a:xfrm>
        </p:spPr>
        <p:txBody>
          <a:bodyPr/>
          <a:lstStyle/>
          <a:p>
            <a:r>
              <a:rPr lang="lt-LT" dirty="0"/>
              <a:t> </a:t>
            </a:r>
            <a:endParaRPr lang="en-US" dirty="0"/>
          </a:p>
        </p:txBody>
      </p:sp>
      <p:sp>
        <p:nvSpPr>
          <p:cNvPr id="4" name="object 2">
            <a:extLst>
              <a:ext uri="{FF2B5EF4-FFF2-40B4-BE49-F238E27FC236}">
                <a16:creationId xmlns:a16="http://schemas.microsoft.com/office/drawing/2014/main" id="{DDC7A521-F85E-3D33-20F6-FE07B8BEDA4A}"/>
              </a:ext>
            </a:extLst>
          </p:cNvPr>
          <p:cNvSpPr/>
          <p:nvPr/>
        </p:nvSpPr>
        <p:spPr>
          <a:xfrm>
            <a:off x="0" y="96774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5" name="object 3">
            <a:extLst>
              <a:ext uri="{FF2B5EF4-FFF2-40B4-BE49-F238E27FC236}">
                <a16:creationId xmlns:a16="http://schemas.microsoft.com/office/drawing/2014/main" id="{9E79075D-7F0A-7FDA-2E29-804802876878}"/>
              </a:ext>
            </a:extLst>
          </p:cNvPr>
          <p:cNvSpPr txBox="1">
            <a:spLocks/>
          </p:cNvSpPr>
          <p:nvPr/>
        </p:nvSpPr>
        <p:spPr>
          <a:xfrm>
            <a:off x="2057400" y="1365269"/>
            <a:ext cx="14782799" cy="1090042"/>
          </a:xfrm>
          <a:prstGeom prst="rect">
            <a:avLst/>
          </a:prstGeom>
        </p:spPr>
        <p:txBody>
          <a:bodyPr vert="horz" wrap="square" lIns="0" tIns="12700" rIns="0" bIns="0" rtlCol="0">
            <a:spAutoFit/>
          </a:bodyPr>
          <a:lstStyle>
            <a:lvl1pPr>
              <a:defRPr sz="6500" b="1" i="0">
                <a:solidFill>
                  <a:schemeClr val="bg1"/>
                </a:solidFill>
                <a:latin typeface="Tahoma"/>
                <a:ea typeface="+mj-ea"/>
                <a:cs typeface="Tahoma"/>
              </a:defRPr>
            </a:lvl1pPr>
          </a:lstStyle>
          <a:p>
            <a:pPr marL="12700">
              <a:spcBef>
                <a:spcPts val="100"/>
              </a:spcBef>
            </a:pPr>
            <a:r>
              <a:rPr lang="lt-LT" sz="7000">
                <a:latin typeface="Biome" panose="020B0503030204020804" pitchFamily="34" charset="0"/>
                <a:cs typeface="Biome" panose="020B0503030204020804" pitchFamily="34" charset="0"/>
              </a:rPr>
              <a:t>REFLEKSIJA</a:t>
            </a:r>
            <a:endParaRPr lang="lt-LT" sz="7000" dirty="0">
              <a:latin typeface="Biome" panose="020B0503030204020804" pitchFamily="34" charset="0"/>
              <a:cs typeface="Biome" panose="020B0503030204020804" pitchFamily="34" charset="0"/>
            </a:endParaRPr>
          </a:p>
        </p:txBody>
      </p:sp>
      <p:sp>
        <p:nvSpPr>
          <p:cNvPr id="6" name="object 4">
            <a:extLst>
              <a:ext uri="{FF2B5EF4-FFF2-40B4-BE49-F238E27FC236}">
                <a16:creationId xmlns:a16="http://schemas.microsoft.com/office/drawing/2014/main" id="{814F4F8B-2656-6B29-33DA-FB20ABB79743}"/>
              </a:ext>
            </a:extLst>
          </p:cNvPr>
          <p:cNvSpPr/>
          <p:nvPr/>
        </p:nvSpPr>
        <p:spPr>
          <a:xfrm>
            <a:off x="2155825" y="387936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9CF39D0A-877C-61B4-87E3-9A91BB01341E}"/>
              </a:ext>
            </a:extLst>
          </p:cNvPr>
          <p:cNvSpPr txBox="1"/>
          <p:nvPr/>
        </p:nvSpPr>
        <p:spPr>
          <a:xfrm>
            <a:off x="3268980" y="3848100"/>
            <a:ext cx="12428220" cy="784830"/>
          </a:xfrm>
          <a:prstGeom prst="rect">
            <a:avLst/>
          </a:prstGeom>
          <a:noFill/>
        </p:spPr>
        <p:txBody>
          <a:bodyPr wrap="square" rtlCol="0">
            <a:spAutoFit/>
          </a:bodyPr>
          <a:lstStyle/>
          <a:p>
            <a:pPr algn="just"/>
            <a:r>
              <a:rPr lang="lt-LT" sz="4500" dirty="0">
                <a:latin typeface="Seaford" panose="00000500000000000000" pitchFamily="2" charset="0"/>
              </a:rPr>
              <a:t>Kas patiko?</a:t>
            </a:r>
            <a:endParaRPr lang="en-US" sz="4500" dirty="0">
              <a:latin typeface="Seaford" panose="00000500000000000000" pitchFamily="2" charset="0"/>
            </a:endParaRPr>
          </a:p>
        </p:txBody>
      </p:sp>
      <p:sp>
        <p:nvSpPr>
          <p:cNvPr id="8" name="object 4">
            <a:extLst>
              <a:ext uri="{FF2B5EF4-FFF2-40B4-BE49-F238E27FC236}">
                <a16:creationId xmlns:a16="http://schemas.microsoft.com/office/drawing/2014/main" id="{1ED94B2F-6DED-5BB9-A5CB-6454BBEB8979}"/>
              </a:ext>
            </a:extLst>
          </p:cNvPr>
          <p:cNvSpPr/>
          <p:nvPr/>
        </p:nvSpPr>
        <p:spPr>
          <a:xfrm>
            <a:off x="2161687" y="4859271"/>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2F38DC49-CC7A-08DD-DC65-60E016192015}"/>
              </a:ext>
            </a:extLst>
          </p:cNvPr>
          <p:cNvSpPr txBox="1"/>
          <p:nvPr/>
        </p:nvSpPr>
        <p:spPr>
          <a:xfrm>
            <a:off x="3274842" y="4828011"/>
            <a:ext cx="12428220" cy="784830"/>
          </a:xfrm>
          <a:prstGeom prst="rect">
            <a:avLst/>
          </a:prstGeom>
          <a:noFill/>
        </p:spPr>
        <p:txBody>
          <a:bodyPr wrap="square" rtlCol="0">
            <a:spAutoFit/>
          </a:bodyPr>
          <a:lstStyle/>
          <a:p>
            <a:pPr algn="just"/>
            <a:r>
              <a:rPr lang="lt-LT" sz="4500" dirty="0">
                <a:latin typeface="Seaford" panose="00000500000000000000" pitchFamily="2" charset="0"/>
              </a:rPr>
              <a:t>Kas buvo sudėtinga?</a:t>
            </a:r>
            <a:endParaRPr lang="en-US" sz="4500" dirty="0">
              <a:latin typeface="Seaford" panose="00000500000000000000" pitchFamily="2" charset="0"/>
            </a:endParaRPr>
          </a:p>
        </p:txBody>
      </p:sp>
      <p:sp>
        <p:nvSpPr>
          <p:cNvPr id="10" name="object 4">
            <a:extLst>
              <a:ext uri="{FF2B5EF4-FFF2-40B4-BE49-F238E27FC236}">
                <a16:creationId xmlns:a16="http://schemas.microsoft.com/office/drawing/2014/main" id="{F0678489-5795-3569-2013-4C8452B0330A}"/>
              </a:ext>
            </a:extLst>
          </p:cNvPr>
          <p:cNvSpPr/>
          <p:nvPr/>
        </p:nvSpPr>
        <p:spPr>
          <a:xfrm>
            <a:off x="2155825" y="586056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FFDB3BB3-20E5-A5EA-C6A2-E37B1A6B950D}"/>
              </a:ext>
            </a:extLst>
          </p:cNvPr>
          <p:cNvSpPr txBox="1"/>
          <p:nvPr/>
        </p:nvSpPr>
        <p:spPr>
          <a:xfrm>
            <a:off x="3268980" y="5829300"/>
            <a:ext cx="12428220" cy="784830"/>
          </a:xfrm>
          <a:prstGeom prst="rect">
            <a:avLst/>
          </a:prstGeom>
          <a:noFill/>
        </p:spPr>
        <p:txBody>
          <a:bodyPr wrap="square" rtlCol="0">
            <a:spAutoFit/>
          </a:bodyPr>
          <a:lstStyle/>
          <a:p>
            <a:pPr algn="just"/>
            <a:r>
              <a:rPr lang="lt-LT" sz="4500" dirty="0">
                <a:latin typeface="Seaford" panose="00000500000000000000" pitchFamily="2" charset="0"/>
              </a:rPr>
              <a:t>Ką buvo sunku suprasti?</a:t>
            </a:r>
            <a:endParaRPr lang="en-US" sz="4500" dirty="0">
              <a:latin typeface="Seaford" panose="00000500000000000000" pitchFamily="2" charset="0"/>
            </a:endParaRPr>
          </a:p>
        </p:txBody>
      </p:sp>
      <p:sp>
        <p:nvSpPr>
          <p:cNvPr id="12" name="object 4">
            <a:extLst>
              <a:ext uri="{FF2B5EF4-FFF2-40B4-BE49-F238E27FC236}">
                <a16:creationId xmlns:a16="http://schemas.microsoft.com/office/drawing/2014/main" id="{A3034FD6-C6AF-AC64-6239-7B72B4E9EF80}"/>
              </a:ext>
            </a:extLst>
          </p:cNvPr>
          <p:cNvSpPr/>
          <p:nvPr/>
        </p:nvSpPr>
        <p:spPr>
          <a:xfrm>
            <a:off x="2151185" y="6894739"/>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3" name="TextBox 12">
            <a:extLst>
              <a:ext uri="{FF2B5EF4-FFF2-40B4-BE49-F238E27FC236}">
                <a16:creationId xmlns:a16="http://schemas.microsoft.com/office/drawing/2014/main" id="{5830407D-B71D-9314-D1C9-DDF263E0060B}"/>
              </a:ext>
            </a:extLst>
          </p:cNvPr>
          <p:cNvSpPr txBox="1"/>
          <p:nvPr/>
        </p:nvSpPr>
        <p:spPr>
          <a:xfrm>
            <a:off x="3264340" y="6863479"/>
            <a:ext cx="12428220" cy="784830"/>
          </a:xfrm>
          <a:prstGeom prst="rect">
            <a:avLst/>
          </a:prstGeom>
          <a:noFill/>
        </p:spPr>
        <p:txBody>
          <a:bodyPr wrap="square" rtlCol="0">
            <a:spAutoFit/>
          </a:bodyPr>
          <a:lstStyle/>
          <a:p>
            <a:pPr algn="just"/>
            <a:r>
              <a:rPr lang="lt-LT" sz="4500" dirty="0">
                <a:latin typeface="Seaford" panose="00000500000000000000" pitchFamily="2" charset="0"/>
              </a:rPr>
              <a:t>Kas labiausiai įsiminė?</a:t>
            </a:r>
            <a:endParaRPr lang="en-US" sz="4500" dirty="0">
              <a:latin typeface="Seaford" panose="00000500000000000000" pitchFamily="2" charset="0"/>
            </a:endParaRPr>
          </a:p>
        </p:txBody>
      </p:sp>
      <p:pic>
        <p:nvPicPr>
          <p:cNvPr id="14" name="Picture 13" descr="A group of people sitting at a table&#10;&#10;Description automatically generated">
            <a:extLst>
              <a:ext uri="{FF2B5EF4-FFF2-40B4-BE49-F238E27FC236}">
                <a16:creationId xmlns:a16="http://schemas.microsoft.com/office/drawing/2014/main" id="{6FC53FF8-1A93-E111-7A90-B5E42602B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396" y="3431141"/>
            <a:ext cx="7048500" cy="7048500"/>
          </a:xfrm>
          <a:prstGeom prst="rect">
            <a:avLst/>
          </a:prstGeom>
        </p:spPr>
      </p:pic>
      <p:sp>
        <p:nvSpPr>
          <p:cNvPr id="15" name="object 4">
            <a:extLst>
              <a:ext uri="{FF2B5EF4-FFF2-40B4-BE49-F238E27FC236}">
                <a16:creationId xmlns:a16="http://schemas.microsoft.com/office/drawing/2014/main" id="{F174C5C9-636A-B393-3784-697E31DCF10B}"/>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6" name="TextBox 15">
            <a:extLst>
              <a:ext uri="{FF2B5EF4-FFF2-40B4-BE49-F238E27FC236}">
                <a16:creationId xmlns:a16="http://schemas.microsoft.com/office/drawing/2014/main" id="{BFC7E06B-2C2E-389C-BEAA-BDE83C4D6CCA}"/>
              </a:ext>
            </a:extLst>
          </p:cNvPr>
          <p:cNvSpPr txBox="1"/>
          <p:nvPr/>
        </p:nvSpPr>
        <p:spPr>
          <a:xfrm>
            <a:off x="17275668" y="9128716"/>
            <a:ext cx="70753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8</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169226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1079</TotalTime>
  <Words>798</Words>
  <Application>Microsoft Office PowerPoint</Application>
  <PresentationFormat>Custom</PresentationFormat>
  <Paragraphs>83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Biome</vt:lpstr>
      <vt:lpstr>YAFdJpYtCxE 1</vt:lpstr>
      <vt:lpstr>Seaford</vt:lpstr>
      <vt:lpstr>Tahoma</vt:lpstr>
      <vt:lpstr>Verdana</vt:lpstr>
      <vt:lpstr>Office Theme</vt:lpstr>
      <vt:lpstr>Emocijos, elgesys ir informacijos paieška neapibrėžtumo sąlygomis</vt:lpstr>
      <vt:lpstr>PAMOKOS TIKSLAS</vt:lpstr>
      <vt:lpstr>PAMOKOS UŽDAVINIAI</vt:lpstr>
      <vt:lpstr>PowerPoint Presentation</vt:lpstr>
      <vt:lpstr>PowerPoint Presentation</vt:lpstr>
      <vt:lpstr>DARBAS SU GRUPE</vt:lpstr>
      <vt:lpstr>DISKUSIJA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DIGIRES_pristatymo_pavyzdys</dc:title>
  <dc:creator>Austėja Vaičiulevičiūtė</dc:creator>
  <cp:keywords>DAGF5N4H3lQ,BAEVe-c7lMk</cp:keywords>
  <cp:lastModifiedBy>Austėja Vaičiulevičiūtė</cp:lastModifiedBy>
  <cp:revision>11</cp:revision>
  <dcterms:created xsi:type="dcterms:W3CDTF">2024-05-21T21:26:54Z</dcterms:created>
  <dcterms:modified xsi:type="dcterms:W3CDTF">2024-05-29T22:54:01Z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2024-05-21T00:00:00Z</vt:filetime>
  </property>
  <property fmtid="{D5CDD505-2E9C-101B-9397-08002B2CF9AE}" pid="3" name="Creator">
    <vt:lpwstr>Canva</vt:lpwstr>
  </property>
  <property fmtid="{D5CDD505-2E9C-101B-9397-08002B2CF9AE}" pid="4" name="LastSaved">
    <vt:filetime>2024-05-21T00:00:00Z</vt:filetime>
  </property>
  <property fmtid="{D5CDD505-2E9C-101B-9397-08002B2CF9AE}" pid="5" name="Producer">
    <vt:lpwstr>Canva</vt:lpwstr>
  </property>
</Properties>
</file>